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26" y="5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F3A49-25D5-4646-989A-543248B397C7}" type="datetimeFigureOut">
              <a:rPr lang="pt-PT" smtClean="0"/>
              <a:pPr/>
              <a:t>11-10-2011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ED02-A3B7-4977-B355-352BB1162446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F3A49-25D5-4646-989A-543248B397C7}" type="datetimeFigureOut">
              <a:rPr lang="pt-PT" smtClean="0"/>
              <a:pPr/>
              <a:t>11-10-2011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ED02-A3B7-4977-B355-352BB1162446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F3A49-25D5-4646-989A-543248B397C7}" type="datetimeFigureOut">
              <a:rPr lang="pt-PT" smtClean="0"/>
              <a:pPr/>
              <a:t>11-10-2011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ED02-A3B7-4977-B355-352BB1162446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F3A49-25D5-4646-989A-543248B397C7}" type="datetimeFigureOut">
              <a:rPr lang="pt-PT" smtClean="0"/>
              <a:pPr/>
              <a:t>11-10-2011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ED02-A3B7-4977-B355-352BB1162446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F3A49-25D5-4646-989A-543248B397C7}" type="datetimeFigureOut">
              <a:rPr lang="pt-PT" smtClean="0"/>
              <a:pPr/>
              <a:t>11-10-2011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ED02-A3B7-4977-B355-352BB1162446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F3A49-25D5-4646-989A-543248B397C7}" type="datetimeFigureOut">
              <a:rPr lang="pt-PT" smtClean="0"/>
              <a:pPr/>
              <a:t>11-10-2011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ED02-A3B7-4977-B355-352BB1162446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F3A49-25D5-4646-989A-543248B397C7}" type="datetimeFigureOut">
              <a:rPr lang="pt-PT" smtClean="0"/>
              <a:pPr/>
              <a:t>11-10-2011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ED02-A3B7-4977-B355-352BB1162446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F3A49-25D5-4646-989A-543248B397C7}" type="datetimeFigureOut">
              <a:rPr lang="pt-PT" smtClean="0"/>
              <a:pPr/>
              <a:t>11-10-2011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ED02-A3B7-4977-B355-352BB1162446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F3A49-25D5-4646-989A-543248B397C7}" type="datetimeFigureOut">
              <a:rPr lang="pt-PT" smtClean="0"/>
              <a:pPr/>
              <a:t>11-10-2011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ED02-A3B7-4977-B355-352BB1162446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F3A49-25D5-4646-989A-543248B397C7}" type="datetimeFigureOut">
              <a:rPr lang="pt-PT" smtClean="0"/>
              <a:pPr/>
              <a:t>11-10-2011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ED02-A3B7-4977-B355-352BB1162446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F3A49-25D5-4646-989A-543248B397C7}" type="datetimeFigureOut">
              <a:rPr lang="pt-PT" smtClean="0"/>
              <a:pPr/>
              <a:t>11-10-2011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ED02-A3B7-4977-B355-352BB1162446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F3A49-25D5-4646-989A-543248B397C7}" type="datetimeFigureOut">
              <a:rPr lang="pt-PT" smtClean="0"/>
              <a:pPr/>
              <a:t>11-10-2011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1ED02-A3B7-4977-B355-352BB1162446}" type="slidenum">
              <a:rPr lang="pt-PT" smtClean="0"/>
              <a:pPr/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3.xml"/><Relationship Id="rId7" Type="http://schemas.openxmlformats.org/officeDocument/2006/relationships/image" Target="../media/image2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1.jpeg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4.xml"/><Relationship Id="rId9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D:\Vec\TC\2011\DPM\Luis Cruz\2011\144468  WI-FI Autocarros EVA\logotipo_eva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59832" y="223167"/>
            <a:ext cx="1689100" cy="757561"/>
          </a:xfrm>
          <a:prstGeom prst="rect">
            <a:avLst/>
          </a:prstGeom>
          <a:noFill/>
        </p:spPr>
      </p:pic>
      <p:sp>
        <p:nvSpPr>
          <p:cNvPr id="70" name="Text Box 16"/>
          <p:cNvSpPr txBox="1">
            <a:spLocks noChangeArrowheads="1"/>
          </p:cNvSpPr>
          <p:nvPr/>
        </p:nvSpPr>
        <p:spPr bwMode="auto">
          <a:xfrm>
            <a:off x="4598489" y="1340768"/>
            <a:ext cx="422198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0" hangingPunct="0">
              <a:spcBef>
                <a:spcPct val="30000"/>
              </a:spcBef>
              <a:spcAft>
                <a:spcPts val="600"/>
              </a:spcAft>
              <a:buClr>
                <a:schemeClr val="accent1"/>
              </a:buClr>
              <a:buFont typeface="Verdana" charset="0"/>
              <a:buNone/>
              <a:defRPr/>
            </a:pPr>
            <a:r>
              <a:rPr lang="pt-PT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</a:rPr>
              <a:t>Solução Proposta</a:t>
            </a:r>
            <a:endParaRPr lang="pt-PT" b="1" dirty="0">
              <a:solidFill>
                <a:schemeClr val="accent1">
                  <a:lumMod val="50000"/>
                </a:schemeClr>
              </a:solidFill>
              <a:latin typeface="Arial" pitchFamily="34" charset="0"/>
            </a:endParaRPr>
          </a:p>
        </p:txBody>
      </p:sp>
      <p:sp>
        <p:nvSpPr>
          <p:cNvPr id="71" name="Line 15"/>
          <p:cNvSpPr>
            <a:spLocks noChangeShapeType="1"/>
          </p:cNvSpPr>
          <p:nvPr>
            <p:custDataLst>
              <p:tags r:id="rId1"/>
            </p:custDataLst>
          </p:nvPr>
        </p:nvSpPr>
        <p:spPr bwMode="auto">
          <a:xfrm>
            <a:off x="4572000" y="1772816"/>
            <a:ext cx="4221983" cy="1588"/>
          </a:xfrm>
          <a:prstGeom prst="line">
            <a:avLst/>
          </a:prstGeom>
          <a:noFill/>
          <a:ln w="41275">
            <a:solidFill>
              <a:srgbClr val="0099AB"/>
            </a:solidFill>
            <a:round/>
            <a:headEnd type="none" w="sm" len="sm"/>
            <a:tailEnd type="none" w="sm" len="med"/>
          </a:ln>
        </p:spPr>
        <p:txBody>
          <a:bodyPr wrap="none" lIns="90000" tIns="46800" rIns="90000" bIns="46800" anchor="ctr"/>
          <a:lstStyle/>
          <a:p>
            <a:endParaRPr lang="pt-PT">
              <a:latin typeface="Arial" pitchFamily="34" charset="0"/>
            </a:endParaRPr>
          </a:p>
        </p:txBody>
      </p:sp>
      <p:sp>
        <p:nvSpPr>
          <p:cNvPr id="74" name="Text Box 16"/>
          <p:cNvSpPr txBox="1">
            <a:spLocks noChangeArrowheads="1"/>
          </p:cNvSpPr>
          <p:nvPr/>
        </p:nvSpPr>
        <p:spPr bwMode="auto">
          <a:xfrm>
            <a:off x="171934" y="1403484"/>
            <a:ext cx="41742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0" hangingPunct="0">
              <a:spcBef>
                <a:spcPct val="30000"/>
              </a:spcBef>
              <a:spcAft>
                <a:spcPts val="600"/>
              </a:spcAft>
              <a:buClr>
                <a:schemeClr val="accent1"/>
              </a:buClr>
              <a:buFont typeface="Verdana" charset="0"/>
              <a:buNone/>
              <a:defRPr/>
            </a:pPr>
            <a:r>
              <a:rPr lang="pt-PT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</a:rPr>
              <a:t>Necessidade</a:t>
            </a:r>
            <a:endParaRPr lang="pt-PT" b="1" dirty="0">
              <a:solidFill>
                <a:schemeClr val="accent1">
                  <a:lumMod val="50000"/>
                </a:schemeClr>
              </a:solidFill>
              <a:latin typeface="Arial" pitchFamily="34" charset="0"/>
            </a:endParaRPr>
          </a:p>
        </p:txBody>
      </p:sp>
      <p:sp>
        <p:nvSpPr>
          <p:cNvPr id="76" name="Line 15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79512" y="1772816"/>
            <a:ext cx="4174212" cy="1588"/>
          </a:xfrm>
          <a:prstGeom prst="line">
            <a:avLst/>
          </a:prstGeom>
          <a:noFill/>
          <a:ln w="41275">
            <a:solidFill>
              <a:srgbClr val="0099AB"/>
            </a:solidFill>
            <a:round/>
            <a:headEnd type="none" w="sm" len="sm"/>
            <a:tailEnd type="none" w="sm" len="med"/>
          </a:ln>
        </p:spPr>
        <p:txBody>
          <a:bodyPr wrap="none" lIns="90000" tIns="46800" rIns="90000" bIns="46800" anchor="ctr"/>
          <a:lstStyle/>
          <a:p>
            <a:endParaRPr lang="pt-PT">
              <a:latin typeface="Arial" pitchFamily="34" charset="0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107504" y="329374"/>
            <a:ext cx="8221642" cy="651354"/>
          </a:xfrm>
          <a:prstGeom prst="rect">
            <a:avLst/>
          </a:prstGeom>
        </p:spPr>
        <p:txBody>
          <a:bodyPr/>
          <a:lstStyle/>
          <a:p>
            <a:pPr lvl="0" defTabSz="912813" eaLnBrk="0" hangingPunct="0">
              <a:lnSpc>
                <a:spcPts val="2400"/>
              </a:lnSpc>
            </a:pPr>
            <a:r>
              <a:rPr lang="pt-PT" sz="2000" b="1" kern="0" dirty="0" smtClean="0">
                <a:solidFill>
                  <a:srgbClr val="92D050"/>
                </a:solidFill>
                <a:latin typeface="Arial" pitchFamily="34" charset="0"/>
                <a:ea typeface="Arial" charset="0"/>
              </a:rPr>
              <a:t>Soluções Tecnológicas</a:t>
            </a:r>
          </a:p>
          <a:p>
            <a:pPr lvl="0" defTabSz="912813" eaLnBrk="0" hangingPunct="0">
              <a:lnSpc>
                <a:spcPts val="2400"/>
              </a:lnSpc>
            </a:pPr>
            <a:endParaRPr lang="pt-PT" sz="2000" b="1" kern="0" dirty="0" smtClean="0">
              <a:solidFill>
                <a:schemeClr val="folHlink"/>
              </a:solidFill>
              <a:latin typeface="Arial" pitchFamily="34" charset="0"/>
              <a:ea typeface="Arial" charset="0"/>
            </a:endParaRPr>
          </a:p>
        </p:txBody>
      </p:sp>
      <p:sp>
        <p:nvSpPr>
          <p:cNvPr id="18" name="Text Box 14"/>
          <p:cNvSpPr txBox="1">
            <a:spLocks noChangeArrowheads="1"/>
          </p:cNvSpPr>
          <p:nvPr/>
        </p:nvSpPr>
        <p:spPr bwMode="auto">
          <a:xfrm>
            <a:off x="4582048" y="1295394"/>
            <a:ext cx="4310432" cy="1701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" tIns="0" rIns="36000" bIns="0" anchor="t"/>
          <a:lstStyle/>
          <a:p>
            <a:pPr marL="82550" indent="-82550" eaLnBrk="0" fontAlgn="b" hangingPunct="0">
              <a:spcBef>
                <a:spcPts val="600"/>
              </a:spcBef>
              <a:buClr>
                <a:srgbClr val="00B0F0"/>
              </a:buClr>
              <a:buFont typeface="Arial" pitchFamily="34" charset="0"/>
              <a:buChar char="•"/>
              <a:tabLst>
                <a:tab pos="711200" algn="l"/>
                <a:tab pos="2147888" algn="l"/>
                <a:tab pos="3135313" algn="l"/>
              </a:tabLst>
            </a:pPr>
            <a:endParaRPr lang="pt-PT" sz="1000" b="1" dirty="0" smtClean="0">
              <a:solidFill>
                <a:srgbClr val="4E4F52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55" name="Text Box 16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00357" y="3071660"/>
            <a:ext cx="522209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0" hangingPunc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Verdana" charset="0"/>
              <a:buNone/>
              <a:defRPr/>
            </a:pPr>
            <a:r>
              <a:rPr lang="pt-PT" sz="1100" b="1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 </a:t>
            </a:r>
            <a:endParaRPr lang="pt-PT" sz="1100" b="1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cxnSp>
        <p:nvCxnSpPr>
          <p:cNvPr id="58" name="Straight Connector 120"/>
          <p:cNvCxnSpPr>
            <a:cxnSpLocks noChangeShapeType="1"/>
          </p:cNvCxnSpPr>
          <p:nvPr>
            <p:custDataLst>
              <p:tags r:id="rId4"/>
            </p:custDataLst>
          </p:nvPr>
        </p:nvCxnSpPr>
        <p:spPr bwMode="auto">
          <a:xfrm flipV="1">
            <a:off x="229664" y="3783996"/>
            <a:ext cx="8518800" cy="5044"/>
          </a:xfrm>
          <a:prstGeom prst="line">
            <a:avLst/>
          </a:prstGeom>
          <a:noFill/>
          <a:ln w="41275">
            <a:solidFill>
              <a:srgbClr val="0099AB"/>
            </a:solidFill>
            <a:round/>
            <a:headEnd type="none" w="sm" len="sm"/>
            <a:tailEnd type="none" w="sm" len="med"/>
          </a:ln>
        </p:spPr>
      </p:cxnSp>
      <p:sp>
        <p:nvSpPr>
          <p:cNvPr id="21" name="Rectangle 20"/>
          <p:cNvSpPr/>
          <p:nvPr/>
        </p:nvSpPr>
        <p:spPr>
          <a:xfrm>
            <a:off x="251520" y="1628800"/>
            <a:ext cx="410445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PT" sz="1050" dirty="0" smtClean="0"/>
          </a:p>
          <a:p>
            <a:pPr>
              <a:buClr>
                <a:schemeClr val="tx2">
                  <a:lumMod val="60000"/>
                  <a:lumOff val="40000"/>
                </a:schemeClr>
              </a:buClr>
              <a:buFont typeface="Wingdings" pitchFamily="2" charset="2"/>
              <a:buChar char="v"/>
            </a:pPr>
            <a:r>
              <a:rPr lang="pt-PT" sz="1050" dirty="0" smtClean="0"/>
              <a:t>Com uma das frotas mais moderna e de Qualidade a nível europeu, a Eva queria ir mais longe e permitir aos seus passageiros o livre acesso à</a:t>
            </a:r>
          </a:p>
          <a:p>
            <a:r>
              <a:rPr lang="pt-PT" sz="1050" dirty="0" smtClean="0"/>
              <a:t>internet a bordo dos veículos, via </a:t>
            </a:r>
            <a:r>
              <a:rPr lang="pt-PT" sz="1050" dirty="0" err="1" smtClean="0"/>
              <a:t>WiFi</a:t>
            </a:r>
            <a:r>
              <a:rPr lang="pt-PT" sz="1050" dirty="0" smtClean="0"/>
              <a:t> a partir de um computador ou</a:t>
            </a:r>
          </a:p>
          <a:p>
            <a:r>
              <a:rPr lang="pt-PT" sz="1050" dirty="0" smtClean="0"/>
              <a:t>telemóvel. </a:t>
            </a:r>
          </a:p>
          <a:p>
            <a:endParaRPr lang="pt-PT" sz="1050" dirty="0" smtClean="0"/>
          </a:p>
          <a:p>
            <a:pPr>
              <a:buClr>
                <a:schemeClr val="tx2">
                  <a:lumMod val="60000"/>
                  <a:lumOff val="40000"/>
                </a:schemeClr>
              </a:buClr>
              <a:buFont typeface="Wingdings" pitchFamily="2" charset="2"/>
              <a:buChar char="v"/>
            </a:pPr>
            <a:r>
              <a:rPr lang="pt-PT" sz="1050" dirty="0" smtClean="0"/>
              <a:t>Solução Wireless Local </a:t>
            </a:r>
            <a:r>
              <a:rPr lang="pt-PT" sz="1050" dirty="0" err="1" smtClean="0"/>
              <a:t>Area</a:t>
            </a:r>
            <a:r>
              <a:rPr lang="pt-PT" sz="1050" dirty="0" smtClean="0"/>
              <a:t> Network (WLAN) ou Wireless </a:t>
            </a:r>
            <a:r>
              <a:rPr lang="pt-PT" sz="1050" dirty="0" err="1" smtClean="0"/>
              <a:t>Fidelity</a:t>
            </a:r>
            <a:r>
              <a:rPr lang="pt-PT" sz="1050" dirty="0" smtClean="0"/>
              <a:t> (Wi-Fi) para os 27 autocarros de Alta Qualidade da EVA/Mundial Turismo que efetuam o percursos Algarve Lisboa, de forma robusta, fiável inovadora durante todo o  Percurso Algarve Lisboa  permitindo o acesso sem fios à Internet (</a:t>
            </a:r>
            <a:r>
              <a:rPr lang="pt-PT" sz="1050" dirty="0" err="1" smtClean="0"/>
              <a:t>HotSpot</a:t>
            </a:r>
            <a:r>
              <a:rPr lang="pt-PT" sz="1050" dirty="0" smtClean="0"/>
              <a:t>) aos utilizadores interessados através de </a:t>
            </a:r>
            <a:r>
              <a:rPr lang="pt-PT" sz="1050" dirty="0" err="1" smtClean="0"/>
              <a:t>PC´s</a:t>
            </a:r>
            <a:r>
              <a:rPr lang="pt-PT" sz="1050" dirty="0" smtClean="0"/>
              <a:t> portátil, PDA, ou um </a:t>
            </a:r>
            <a:r>
              <a:rPr lang="pt-PT" sz="1050" dirty="0" err="1" smtClean="0"/>
              <a:t>SmartPhone</a:t>
            </a:r>
            <a:r>
              <a:rPr lang="pt-PT" sz="1050" dirty="0" smtClean="0"/>
              <a:t> consola de jogos etc</a:t>
            </a:r>
            <a:r>
              <a:rPr lang="pt-PT" sz="1050" dirty="0" smtClean="0"/>
              <a:t>.</a:t>
            </a:r>
            <a:endParaRPr lang="pt-PT" sz="1050" b="1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4077072"/>
            <a:ext cx="4355976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644008" y="4005064"/>
            <a:ext cx="3960440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Rectangle 21"/>
          <p:cNvSpPr/>
          <p:nvPr/>
        </p:nvSpPr>
        <p:spPr>
          <a:xfrm>
            <a:off x="35496" y="899428"/>
            <a:ext cx="50405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dirty="0" smtClean="0">
                <a:solidFill>
                  <a:srgbClr val="00B050"/>
                </a:solidFill>
              </a:rPr>
              <a:t>EXPRESSO QUALIDADE - EVA/MUNDIAL TURISMO</a:t>
            </a:r>
            <a:endParaRPr lang="pt-PT" b="1" dirty="0">
              <a:solidFill>
                <a:srgbClr val="00B050"/>
              </a:solidFill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4572000" y="1936864"/>
            <a:ext cx="4248472" cy="170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Clr>
                <a:schemeClr val="tx2">
                  <a:lumMod val="60000"/>
                  <a:lumOff val="40000"/>
                </a:schemeClr>
              </a:buClr>
              <a:buFont typeface="Wingdings" pitchFamily="2" charset="2"/>
              <a:buChar char="v"/>
            </a:pPr>
            <a:r>
              <a:rPr lang="pt-PT" sz="1050" dirty="0" smtClean="0">
                <a:latin typeface="Myriad Pro" pitchFamily="34" charset="0"/>
                <a:ea typeface="Calibri" pitchFamily="34" charset="0"/>
                <a:cs typeface="Times New Roman" pitchFamily="18" charset="0"/>
              </a:rPr>
              <a:t> o Eva </a:t>
            </a:r>
            <a:r>
              <a:rPr lang="pt-PT" sz="1050" dirty="0" err="1" smtClean="0">
                <a:latin typeface="Myriad Pro" pitchFamily="34" charset="0"/>
                <a:ea typeface="Calibri" pitchFamily="34" charset="0"/>
                <a:cs typeface="Times New Roman" pitchFamily="18" charset="0"/>
              </a:rPr>
              <a:t>NetBUS</a:t>
            </a:r>
            <a:r>
              <a:rPr lang="pt-PT" sz="1050" dirty="0" smtClean="0">
                <a:latin typeface="Myriad Pro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pt-PT" sz="1050" dirty="0" smtClean="0"/>
              <a:t> assenta na combinação entre um </a:t>
            </a:r>
            <a:r>
              <a:rPr lang="pt-PT" sz="1050" b="1" dirty="0" smtClean="0"/>
              <a:t>Router </a:t>
            </a:r>
            <a:r>
              <a:rPr lang="pt-PT" sz="1050" b="1" dirty="0" smtClean="0"/>
              <a:t>Wireless da </a:t>
            </a:r>
            <a:r>
              <a:rPr lang="pt-PT" sz="1050" b="1" dirty="0" smtClean="0"/>
              <a:t>DRAYTEK </a:t>
            </a:r>
            <a:r>
              <a:rPr lang="pt-PT" sz="1050" b="1" dirty="0" err="1" smtClean="0"/>
              <a:t>VigorFly</a:t>
            </a:r>
            <a:r>
              <a:rPr lang="pt-PT" sz="1050" b="1" dirty="0" smtClean="0"/>
              <a:t> 200</a:t>
            </a:r>
            <a:r>
              <a:rPr lang="pt-PT" sz="1050" dirty="0" smtClean="0"/>
              <a:t>, </a:t>
            </a:r>
            <a:r>
              <a:rPr lang="pt-PT" sz="1050" dirty="0" smtClean="0"/>
              <a:t>de ultima geração com acesso 3G, ponto de acesso wireless a 300Mbps (802.11n) e uma </a:t>
            </a:r>
            <a:r>
              <a:rPr lang="pt-PT" sz="1050" dirty="0" err="1" smtClean="0"/>
              <a:t>pen</a:t>
            </a:r>
            <a:r>
              <a:rPr lang="pt-PT" sz="1050" dirty="0" smtClean="0"/>
              <a:t> de acesso banda larga móvel </a:t>
            </a:r>
            <a:r>
              <a:rPr lang="pt-PT" sz="1050" dirty="0" smtClean="0"/>
              <a:t>.</a:t>
            </a:r>
            <a:endParaRPr lang="pt-PT" sz="1050" dirty="0" smtClean="0"/>
          </a:p>
          <a:p>
            <a:pPr>
              <a:buClr>
                <a:schemeClr val="tx2">
                  <a:lumMod val="60000"/>
                  <a:lumOff val="40000"/>
                </a:schemeClr>
              </a:buClr>
              <a:buFont typeface="Wingdings" pitchFamily="2" charset="2"/>
              <a:buChar char="v"/>
            </a:pPr>
            <a:r>
              <a:rPr lang="pt-PT" sz="1050" dirty="0" smtClean="0"/>
              <a:t> </a:t>
            </a:r>
            <a:r>
              <a:rPr lang="pt-PT" sz="1050" dirty="0" smtClean="0"/>
              <a:t>O </a:t>
            </a:r>
            <a:r>
              <a:rPr lang="pt-PT" sz="1050" b="1" dirty="0" smtClean="0"/>
              <a:t>DRAYTEK </a:t>
            </a:r>
            <a:r>
              <a:rPr lang="pt-PT" sz="1050" b="1" dirty="0" err="1" smtClean="0"/>
              <a:t>VigorFly</a:t>
            </a:r>
            <a:r>
              <a:rPr lang="pt-PT" sz="1050" b="1" dirty="0" smtClean="0"/>
              <a:t> 200 Router 3G sem fios  com  elevada qualidade </a:t>
            </a:r>
            <a:r>
              <a:rPr lang="pt-PT" sz="1050" dirty="0" smtClean="0"/>
              <a:t>do serviço oferecido tornam a solução implementada numa excelente relação custo/qualidade em que o </a:t>
            </a:r>
            <a:r>
              <a:rPr lang="pt-PT" sz="1050" dirty="0" err="1" smtClean="0"/>
              <a:t>throughput</a:t>
            </a:r>
            <a:r>
              <a:rPr lang="pt-PT" sz="1050" dirty="0" smtClean="0"/>
              <a:t> NAT  permite gerir </a:t>
            </a:r>
            <a:r>
              <a:rPr lang="pt-PT" sz="1050" dirty="0" err="1" smtClean="0"/>
              <a:t>streaming</a:t>
            </a:r>
            <a:r>
              <a:rPr lang="pt-PT" sz="1050" dirty="0" smtClean="0"/>
              <a:t> multimédia se torne uma tarefa extremamente fácil e  a cobertura de rede WLAN estendida através de 802.11n, que oferece ligações sem fios estáveis e fiáveis de alta velocidade  com prevenção de ataques </a:t>
            </a:r>
            <a:r>
              <a:rPr lang="pt-PT" sz="1050" dirty="0" err="1" smtClean="0"/>
              <a:t>DoS</a:t>
            </a:r>
            <a:r>
              <a:rPr lang="pt-PT" sz="1050" dirty="0" smtClean="0"/>
              <a:t> / </a:t>
            </a:r>
            <a:r>
              <a:rPr lang="pt-PT" sz="1050" dirty="0" err="1" smtClean="0"/>
              <a:t>DDoS</a:t>
            </a:r>
            <a:r>
              <a:rPr lang="pt-PT" sz="1050" dirty="0" smtClean="0"/>
              <a:t>, SPI.</a:t>
            </a:r>
            <a:endParaRPr lang="pt-PT" sz="1050" dirty="0" smtClean="0">
              <a:latin typeface="Myriad Pro" pitchFamily="34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1032" name="Picture 8" descr="D:\Vec\TC\2011\DPM\Luis Cruz\2011\144468  WI-FI Autocarros EVA\autocarro eva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652120" y="116632"/>
            <a:ext cx="2232248" cy="12687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561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4_SIHr0nE6Qt7J7ypYWF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4_SIHr0nE6Qt7J7ypYWF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HDLuCvaKEWbmTk7DRVgH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Iv.ERma.keMDXJ1WKcEEQ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1324</TotalTime>
  <Words>237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PTCOM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 Soares</dc:creator>
  <cp:lastModifiedBy>Luis Soares</cp:lastModifiedBy>
  <cp:revision>125</cp:revision>
  <dcterms:created xsi:type="dcterms:W3CDTF">2011-07-19T08:41:02Z</dcterms:created>
  <dcterms:modified xsi:type="dcterms:W3CDTF">2011-10-11T16:22:56Z</dcterms:modified>
</cp:coreProperties>
</file>