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24"/>
  </p:notesMasterIdLst>
  <p:sldIdLst>
    <p:sldId id="256" r:id="rId3"/>
    <p:sldId id="257" r:id="rId4"/>
    <p:sldId id="258" r:id="rId5"/>
    <p:sldId id="314" r:id="rId6"/>
    <p:sldId id="315" r:id="rId7"/>
    <p:sldId id="326" r:id="rId8"/>
    <p:sldId id="274" r:id="rId9"/>
    <p:sldId id="284" r:id="rId10"/>
    <p:sldId id="306" r:id="rId11"/>
    <p:sldId id="316" r:id="rId12"/>
    <p:sldId id="318" r:id="rId13"/>
    <p:sldId id="327" r:id="rId14"/>
    <p:sldId id="319" r:id="rId15"/>
    <p:sldId id="320" r:id="rId16"/>
    <p:sldId id="321" r:id="rId17"/>
    <p:sldId id="323" r:id="rId18"/>
    <p:sldId id="322" r:id="rId19"/>
    <p:sldId id="328" r:id="rId20"/>
    <p:sldId id="325" r:id="rId21"/>
    <p:sldId id="324" r:id="rId22"/>
    <p:sldId id="313" r:id="rId23"/>
  </p:sldIdLst>
  <p:sldSz cx="9144000" cy="6858000" type="screen4x3"/>
  <p:notesSz cx="7315200" cy="96012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Bauer" charset="0"/>
        <a:ea typeface="細明體" pitchFamily="49" charset="-120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Bauer" charset="0"/>
        <a:ea typeface="細明體" pitchFamily="49" charset="-120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Bauer" charset="0"/>
        <a:ea typeface="細明體" pitchFamily="49" charset="-120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Bauer" charset="0"/>
        <a:ea typeface="細明體" pitchFamily="49" charset="-120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Bauer" charset="0"/>
        <a:ea typeface="細明體" pitchFamily="49" charset="-120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Bauer" charset="0"/>
        <a:ea typeface="細明體" pitchFamily="49" charset="-120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Bauer" charset="0"/>
        <a:ea typeface="細明體" pitchFamily="49" charset="-120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Bauer" charset="0"/>
        <a:ea typeface="細明體" pitchFamily="49" charset="-120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Bauer" charset="0"/>
        <a:ea typeface="細明體" pitchFamily="49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09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 cap="sq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0" name="AutoShape 8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1" name="AutoShape 9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2" name="AutoShape 10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3" name="AutoShape 11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5" name="AutoShape 13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6" name="AutoShape 14"/>
          <p:cNvSpPr>
            <a:spLocks noChangeArrowheads="1"/>
          </p:cNvSpPr>
          <p:nvPr/>
        </p:nvSpPr>
        <p:spPr bwMode="auto">
          <a:xfrm>
            <a:off x="0" y="0"/>
            <a:ext cx="7315200" cy="96012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7" name="AutoShape 15"/>
          <p:cNvSpPr>
            <a:spLocks noChangeArrowheads="1"/>
          </p:cNvSpPr>
          <p:nvPr/>
        </p:nvSpPr>
        <p:spPr bwMode="auto">
          <a:xfrm>
            <a:off x="0" y="0"/>
            <a:ext cx="7316788" cy="96027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>
            <a:off x="0" y="0"/>
            <a:ext cx="7316788" cy="96027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>
            <a:off x="0" y="0"/>
            <a:ext cx="7316788" cy="96027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0" name="AutoShape 18"/>
          <p:cNvSpPr>
            <a:spLocks noChangeArrowheads="1"/>
          </p:cNvSpPr>
          <p:nvPr/>
        </p:nvSpPr>
        <p:spPr bwMode="auto">
          <a:xfrm>
            <a:off x="0" y="0"/>
            <a:ext cx="7316788" cy="96027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1" name="AutoShape 19"/>
          <p:cNvSpPr>
            <a:spLocks noChangeArrowheads="1"/>
          </p:cNvSpPr>
          <p:nvPr/>
        </p:nvSpPr>
        <p:spPr bwMode="auto">
          <a:xfrm>
            <a:off x="0" y="0"/>
            <a:ext cx="7316788" cy="96027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2" name="AutoShape 20"/>
          <p:cNvSpPr>
            <a:spLocks noChangeArrowheads="1"/>
          </p:cNvSpPr>
          <p:nvPr/>
        </p:nvSpPr>
        <p:spPr bwMode="auto">
          <a:xfrm>
            <a:off x="0" y="0"/>
            <a:ext cx="7316788" cy="96027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3" name="AutoShape 21"/>
          <p:cNvSpPr>
            <a:spLocks noChangeArrowheads="1"/>
          </p:cNvSpPr>
          <p:nvPr/>
        </p:nvSpPr>
        <p:spPr bwMode="auto">
          <a:xfrm>
            <a:off x="0" y="0"/>
            <a:ext cx="7316788" cy="96027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4" name="AutoShape 22"/>
          <p:cNvSpPr>
            <a:spLocks noChangeArrowheads="1"/>
          </p:cNvSpPr>
          <p:nvPr/>
        </p:nvSpPr>
        <p:spPr bwMode="auto">
          <a:xfrm>
            <a:off x="0" y="0"/>
            <a:ext cx="7316788" cy="96027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5" name="AutoShape 23"/>
          <p:cNvSpPr>
            <a:spLocks noChangeArrowheads="1"/>
          </p:cNvSpPr>
          <p:nvPr/>
        </p:nvSpPr>
        <p:spPr bwMode="auto">
          <a:xfrm>
            <a:off x="0" y="0"/>
            <a:ext cx="7316788" cy="96027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0" y="0"/>
            <a:ext cx="3171825" cy="479425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4143375" y="0"/>
            <a:ext cx="3171825" cy="479425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098" name="Rectangle 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4125" y="719138"/>
            <a:ext cx="4772025" cy="357505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99" name="Rectangle 27"/>
          <p:cNvSpPr>
            <a:spLocks noGrp="1" noChangeArrowheads="1"/>
          </p:cNvSpPr>
          <p:nvPr>
            <p:ph type="body"/>
          </p:nvPr>
        </p:nvSpPr>
        <p:spPr bwMode="auto">
          <a:xfrm>
            <a:off x="733425" y="4560888"/>
            <a:ext cx="5813425" cy="42846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2520" tIns="46080" rIns="92520" bIns="4608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TW" altLang="zh-TW" smtClean="0"/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0" y="9120188"/>
            <a:ext cx="3171825" cy="479425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ldNum"/>
          </p:nvPr>
        </p:nvSpPr>
        <p:spPr bwMode="auto">
          <a:xfrm>
            <a:off x="4143375" y="9120188"/>
            <a:ext cx="3133725" cy="44291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vert="horz" wrap="square" lIns="92520" tIns="46080" rIns="92520" bIns="4608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fld id="{5BA2202B-54F6-43D1-9084-97C4DA1B0E0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792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45732A7-30FD-4A72-AA24-C5BA64D0EEF7}" type="slidenum">
              <a:rPr lang="en-GB"/>
              <a:pPr/>
              <a:t>1</a:t>
            </a:fld>
            <a:endParaRPr lang="en-GB"/>
          </a:p>
        </p:txBody>
      </p:sp>
      <p:sp>
        <p:nvSpPr>
          <p:cNvPr id="634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4125" y="719138"/>
            <a:ext cx="4786313" cy="35893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300537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10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11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12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13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14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15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16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17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18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19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815D37F-2F56-4633-BB5F-ABE62F7F2DFA}" type="slidenum">
              <a:rPr lang="en-GB"/>
              <a:pPr/>
              <a:t>2</a:t>
            </a:fld>
            <a:endParaRPr lang="en-GB"/>
          </a:p>
        </p:txBody>
      </p:sp>
      <p:sp>
        <p:nvSpPr>
          <p:cNvPr id="64513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86EBA86-9428-45FB-BDB1-75F17EE80D4B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4143375" y="9120188"/>
            <a:ext cx="3154363" cy="46355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5EA170F-645C-4563-A7A3-A793CC7C438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998538" y="719138"/>
            <a:ext cx="5307012" cy="3597275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4516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33425" y="4560888"/>
            <a:ext cx="5829300" cy="4300537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20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696B0E9-F5A6-45B5-80AA-A0A9A55B0C9D}" type="slidenum">
              <a:rPr lang="en-GB"/>
              <a:pPr/>
              <a:t>21</a:t>
            </a:fld>
            <a:endParaRPr lang="en-GB"/>
          </a:p>
        </p:txBody>
      </p:sp>
      <p:sp>
        <p:nvSpPr>
          <p:cNvPr id="1218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4125" y="719138"/>
            <a:ext cx="4786313" cy="35893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lIns="92520" tIns="46080" rIns="92520" bIns="46080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>
                <a:ea typeface="新細明體" pitchFamily="16" charset="-120"/>
              </a:rPr>
              <a:t>Q &amp; A</a:t>
            </a:r>
          </a:p>
        </p:txBody>
      </p:sp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EDD0E84-97C1-4BA3-9058-95245836791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21</a:t>
            </a:fld>
            <a:endParaRPr lang="en-GB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05DA66A-E92B-49A7-B7EE-11EF2ECEB7F0}" type="slidenum">
              <a:rPr lang="en-GB"/>
              <a:pPr/>
              <a:t>3</a:t>
            </a:fld>
            <a:endParaRPr lang="en-GB"/>
          </a:p>
        </p:txBody>
      </p:sp>
      <p:sp>
        <p:nvSpPr>
          <p:cNvPr id="65537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29B0954-A678-45E2-ABEF-90E0AA484134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4143375" y="9120188"/>
            <a:ext cx="3154363" cy="46355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A526216-B3F8-4B99-A9E0-FC4F317E65CD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998538" y="719138"/>
            <a:ext cx="5307012" cy="3597275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5540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33425" y="4560888"/>
            <a:ext cx="5829300" cy="4300537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4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5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E5F7394-C5A0-4091-B6C2-767E76E5AA34}" type="slidenum">
              <a:rPr lang="en-GB"/>
              <a:pPr/>
              <a:t>6</a:t>
            </a:fld>
            <a:endParaRPr lang="en-GB"/>
          </a:p>
        </p:txBody>
      </p:sp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D61C24-536C-4BEE-9B4B-435B9653635A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19138"/>
            <a:ext cx="4802188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Rectangle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29895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FED6DDB-9E8D-4250-AB04-B5A77F645E71}" type="slidenum">
              <a:rPr lang="en-GB"/>
              <a:pPr/>
              <a:t>7</a:t>
            </a:fld>
            <a:endParaRPr lang="en-GB"/>
          </a:p>
        </p:txBody>
      </p:sp>
      <p:sp>
        <p:nvSpPr>
          <p:cNvPr id="819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4125" y="719138"/>
            <a:ext cx="4786313" cy="35893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300537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3D364AC-5C44-4F3D-9946-CE62111C8828}" type="slidenum">
              <a:rPr lang="en-GB"/>
              <a:pPr/>
              <a:t>8</a:t>
            </a:fld>
            <a:endParaRPr lang="en-GB"/>
          </a:p>
        </p:txBody>
      </p:sp>
      <p:sp>
        <p:nvSpPr>
          <p:cNvPr id="921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4125" y="719138"/>
            <a:ext cx="4786313" cy="358933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3425" y="4560888"/>
            <a:ext cx="5827713" cy="4300537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zh-TW" altLang="zh-TW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95CFFE4-4CBD-459B-8E27-614AE04E38CC}" type="slidenum">
              <a:rPr lang="en-GB"/>
              <a:pPr/>
              <a:t>9</a:t>
            </a:fld>
            <a:endParaRPr lang="en-GB"/>
          </a:p>
        </p:txBody>
      </p:sp>
      <p:sp>
        <p:nvSpPr>
          <p:cNvPr id="114689" name="Text Box 1"/>
          <p:cNvSpPr txBox="1">
            <a:spLocks noChangeArrowheads="1"/>
          </p:cNvSpPr>
          <p:nvPr/>
        </p:nvSpPr>
        <p:spPr bwMode="auto">
          <a:xfrm>
            <a:off x="4143375" y="9120188"/>
            <a:ext cx="3148013" cy="4572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A343581-2B9E-437C-890C-764E912DB0DB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0" name="Text Box 2"/>
          <p:cNvSpPr txBox="1">
            <a:spLocks noChangeArrowheads="1"/>
          </p:cNvSpPr>
          <p:nvPr/>
        </p:nvSpPr>
        <p:spPr bwMode="auto">
          <a:xfrm>
            <a:off x="4143375" y="9120188"/>
            <a:ext cx="3154363" cy="46355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2520" tIns="46080" rIns="92520" bIns="4608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9ABD336-27D3-4490-9F11-CB25713725A7}" type="slidenum">
              <a:rPr lang="en-GB" sz="1200">
                <a:solidFill>
                  <a:srgbClr val="000000"/>
                </a:solidFill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4691" name="Text Box 3"/>
          <p:cNvSpPr txBox="1">
            <a:spLocks noChangeArrowheads="1"/>
          </p:cNvSpPr>
          <p:nvPr/>
        </p:nvSpPr>
        <p:spPr bwMode="auto">
          <a:xfrm>
            <a:off x="998538" y="719138"/>
            <a:ext cx="5307012" cy="3597275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14692" name="Rectangle 4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733425" y="4560888"/>
            <a:ext cx="5829300" cy="4300537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ea typeface="新細明體" pitchFamily="16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5FA1503-4A46-49EA-87BF-EB5A6C89344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2BB125F-0C57-4D33-900D-4EF61B0F045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02413" y="128588"/>
            <a:ext cx="2047875" cy="59737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5992813" cy="59737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F988000A-BAF5-4817-8438-394ACB274A4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B3C4A13-A359-4ACC-81DF-DFE6CA6988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0319B16-4FA6-419B-AADE-B0531A029E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B31AB8B-E748-43FB-A4F1-608FD2C8E7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3438" y="1604963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A8AE73D-0835-47C9-B3FC-749D388F8B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33B6A41-EF48-4BC3-8EB7-241C778005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D27A1A4-FAB1-4651-9F81-40AA4D1EEF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871114F-2B54-48FC-B333-0622F799A4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3F38248-55BF-4F5D-B923-A3B4FA51AC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998A9122-49AC-42E4-8BEC-B7B3829F807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A346DB1-3540-42D4-B4CD-E70FF3A7D7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B42BA76-C3BA-4A86-BE21-17277A93DE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4638" y="215900"/>
            <a:ext cx="2054225" cy="590708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15900"/>
            <a:ext cx="6015038" cy="590708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E7DB38E-C97D-4FA3-AABD-BEED1F56EB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052BD88-6268-4E51-8213-CCD8F87DF99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9550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600200"/>
            <a:ext cx="4021138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61A7366-41D2-4E70-901C-1987CE039C2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76867C51-A151-41B2-A505-73AA1172113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EA7DA77-F18B-477E-B21A-C5C60D5866A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E12AD27C-ADCD-4D60-87F9-444CDA39AE5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AF40E484-F2A0-4184-A61D-1E7A4F60192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130A7093-20A2-44FF-8DF5-92927457EF5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193088" cy="1409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193088" cy="45021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097088" cy="4492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fld id="{C561ACA5-BDE8-455E-81B0-FA19F836290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defTabSz="449263" rtl="0" eaLnBrk="0" fontAlgn="base" hangingPunct="0">
        <a:lnSpc>
          <a:spcPct val="5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eaLnBrk="0" fontAlgn="base" hangingPunct="0">
        <a:lnSpc>
          <a:spcPct val="5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細明體" pitchFamily="49" charset="-120"/>
        </a:defRPr>
      </a:lvl2pPr>
      <a:lvl3pPr marL="1143000" indent="-228600" algn="ctr" defTabSz="449263" rtl="0" eaLnBrk="0" fontAlgn="base" hangingPunct="0">
        <a:lnSpc>
          <a:spcPct val="5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細明體" pitchFamily="49" charset="-120"/>
        </a:defRPr>
      </a:lvl3pPr>
      <a:lvl4pPr marL="1600200" indent="-228600" algn="ctr" defTabSz="449263" rtl="0" eaLnBrk="0" fontAlgn="base" hangingPunct="0">
        <a:lnSpc>
          <a:spcPct val="5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細明體" pitchFamily="49" charset="-120"/>
        </a:defRPr>
      </a:lvl4pPr>
      <a:lvl5pPr marL="2057400" indent="-228600" algn="ctr" defTabSz="449263" rtl="0" eaLnBrk="0" fontAlgn="base" hangingPunct="0">
        <a:lnSpc>
          <a:spcPct val="5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細明體" pitchFamily="49" charset="-120"/>
        </a:defRPr>
      </a:lvl5pPr>
      <a:lvl6pPr marL="2514600" indent="-228600" algn="ctr" defTabSz="449263" rtl="0" eaLnBrk="0" fontAlgn="base" hangingPunct="0">
        <a:lnSpc>
          <a:spcPct val="5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細明體" pitchFamily="49" charset="-120"/>
        </a:defRPr>
      </a:lvl6pPr>
      <a:lvl7pPr marL="2971800" indent="-228600" algn="ctr" defTabSz="449263" rtl="0" eaLnBrk="0" fontAlgn="base" hangingPunct="0">
        <a:lnSpc>
          <a:spcPct val="5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細明體" pitchFamily="49" charset="-120"/>
        </a:defRPr>
      </a:lvl7pPr>
      <a:lvl8pPr marL="3429000" indent="-228600" algn="ctr" defTabSz="449263" rtl="0" eaLnBrk="0" fontAlgn="base" hangingPunct="0">
        <a:lnSpc>
          <a:spcPct val="5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細明體" pitchFamily="49" charset="-120"/>
        </a:defRPr>
      </a:lvl8pPr>
      <a:lvl9pPr marL="3886200" indent="-228600" algn="ctr" defTabSz="449263" rtl="0" eaLnBrk="0" fontAlgn="base" hangingPunct="0">
        <a:lnSpc>
          <a:spcPct val="5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細明體" pitchFamily="49" charset="-120"/>
        </a:defRPr>
      </a:lvl9pPr>
    </p:titleStyle>
    <p:bodyStyle>
      <a:lvl1pPr marL="342900" indent="-342900" algn="l" defTabSz="449263" rtl="0" eaLnBrk="0" fontAlgn="base" hangingPunct="0">
        <a:lnSpc>
          <a:spcPct val="109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109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109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109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109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lnSpc>
          <a:spcPct val="109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lnSpc>
          <a:spcPct val="109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lnSpc>
          <a:spcPct val="109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lnSpc>
          <a:spcPct val="109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15900"/>
            <a:ext cx="8221663" cy="1244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請按一下滑鼠，編輯標題文的格式。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1663" cy="45180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GB" smtClean="0"/>
              <a:t>請按滑鼠，編輯大綱文字格式。</a:t>
            </a:r>
          </a:p>
          <a:p>
            <a:pPr lvl="1"/>
            <a:r>
              <a:rPr lang="zh-TW" altLang="en-GB" smtClean="0"/>
              <a:t>第二個大綱層次</a:t>
            </a:r>
          </a:p>
          <a:p>
            <a:pPr lvl="2"/>
            <a:r>
              <a:rPr lang="zh-TW" altLang="en-GB" smtClean="0"/>
              <a:t>第三個大綱層次</a:t>
            </a:r>
          </a:p>
          <a:p>
            <a:pPr lvl="3"/>
            <a:r>
              <a:rPr lang="zh-TW" altLang="en-GB" smtClean="0"/>
              <a:t>第四個大綱層次</a:t>
            </a:r>
          </a:p>
          <a:p>
            <a:pPr lvl="4"/>
            <a:r>
              <a:rPr lang="zh-TW" altLang="en-GB" smtClean="0"/>
              <a:t>第五個大綱層次</a:t>
            </a:r>
          </a:p>
          <a:p>
            <a:pPr lvl="4"/>
            <a:r>
              <a:rPr lang="zh-TW" altLang="en-GB" smtClean="0"/>
              <a:t>第六個大綱層次</a:t>
            </a:r>
          </a:p>
          <a:p>
            <a:pPr lvl="4"/>
            <a:r>
              <a:rPr lang="zh-TW" altLang="en-GB" smtClean="0"/>
              <a:t>第七個大綱層次</a:t>
            </a:r>
          </a:p>
          <a:p>
            <a:pPr lvl="4"/>
            <a:r>
              <a:rPr lang="zh-TW" altLang="en-GB" smtClean="0"/>
              <a:t>第八個大綱層次</a:t>
            </a:r>
          </a:p>
          <a:p>
            <a:pPr lvl="4"/>
            <a:r>
              <a:rPr lang="zh-TW" altLang="en-GB" smtClean="0"/>
              <a:t>第九個大綱層次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6813"/>
            <a:ext cx="2122488" cy="4651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375" y="6246813"/>
            <a:ext cx="2890838" cy="4651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22488" cy="4651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723900" algn="l"/>
                <a:tab pos="14478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</a:defRPr>
            </a:lvl1pPr>
          </a:lstStyle>
          <a:p>
            <a:fld id="{75CAD041-6DA8-457D-8AC9-01876204F5C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025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1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49375" y="3054350"/>
            <a:ext cx="296863" cy="231775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900">
                <a:solidFill>
                  <a:srgbClr val="333333"/>
                </a:solidFill>
                <a:latin typeface="Arial" charset="0"/>
              </a:rPr>
              <a:t>  </a:t>
            </a: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95536" y="2200276"/>
            <a:ext cx="8568952" cy="1285875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000" b="1" i="1" dirty="0" err="1">
                <a:solidFill>
                  <a:srgbClr val="B84747"/>
                </a:solidFill>
                <a:latin typeface="Arial" charset="0"/>
                <a:ea typeface="新細明體" pitchFamily="16" charset="-120"/>
              </a:rPr>
              <a:t>DrayTek</a:t>
            </a:r>
            <a:r>
              <a:rPr lang="en-GB" sz="4000" b="1" i="1" dirty="0">
                <a:solidFill>
                  <a:srgbClr val="B84747"/>
                </a:solidFill>
                <a:latin typeface="Arial" charset="0"/>
                <a:ea typeface="新細明體" pitchFamily="16" charset="-120"/>
              </a:rPr>
              <a:t> </a:t>
            </a:r>
            <a:r>
              <a:rPr lang="en-GB" sz="4000" b="1" i="1" dirty="0" err="1" smtClean="0">
                <a:solidFill>
                  <a:srgbClr val="B84747"/>
                </a:solidFill>
                <a:latin typeface="Arial" charset="0"/>
                <a:ea typeface="新細明體" pitchFamily="16" charset="-120"/>
              </a:rPr>
              <a:t>RoadShow</a:t>
            </a:r>
            <a:r>
              <a:rPr lang="en-GB" sz="4000" b="1" i="1" dirty="0" smtClean="0">
                <a:solidFill>
                  <a:srgbClr val="B84747"/>
                </a:solidFill>
                <a:latin typeface="Arial" charset="0"/>
                <a:ea typeface="新細明體" pitchFamily="16" charset="-120"/>
              </a:rPr>
              <a:t> Portugal 2013</a:t>
            </a:r>
            <a:endParaRPr lang="en-GB" sz="4000" b="1" i="1" dirty="0">
              <a:solidFill>
                <a:srgbClr val="B84747"/>
              </a:solidFill>
              <a:latin typeface="Arial" charset="0"/>
              <a:ea typeface="新細明體" pitchFamily="16" charset="-12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9425" y="4905375"/>
            <a:ext cx="6089650" cy="1692275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76200" y="4886325"/>
            <a:ext cx="3487738" cy="1233287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ts val="3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Rui</a:t>
            </a:r>
            <a:r>
              <a:rPr lang="en-GB" sz="1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Jorge</a:t>
            </a:r>
            <a:endParaRPr lang="en-GB" sz="16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>
              <a:spcBef>
                <a:spcPts val="3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VISUS / DRAYTEK</a:t>
            </a:r>
            <a:endParaRPr lang="en-GB" sz="16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>
              <a:spcBef>
                <a:spcPts val="3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16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>
              <a:spcBef>
                <a:spcPts val="3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6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Outubro</a:t>
            </a:r>
            <a:r>
              <a:rPr lang="en-GB" sz="1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2013</a:t>
            </a:r>
            <a:endParaRPr lang="en-GB" sz="16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Dual 3G/4G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3074" name="Picture 2" descr="http://www.visus.pt/draytek/images/front_v28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34" y="1412875"/>
            <a:ext cx="8248650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data:image/jpeg;base64,/9j/4AAQSkZJRgABAQAAAQABAAD/2wCEAAkGBxISEBAUEhIVFBAUEBAQFBQPFBAUFhUUFRQWFxcVFBQYHCggGBolHBUUITEhJSkrLy4uFx8zODMsNygtLisBCgoKDgwOFBAQFCwlHBw3NywsLCwsNywsLCwsLCwsLDcsLCw3LCssLDcrKywrLCwsLCwsLDcsNywsLCwsLCwsLP/AABEIAM0A9gMBIgACEQEDEQH/xAAcAAEAAQUBAQAAAAAAAAAAAAAABgECAwUHBAj/xAA/EAACAQIDBQQIBAQEBwAAAAAAAQIDEQQFIQYSMUFRE2FxgQciMlJikaHBI0LR8BRy4fFDU4OxM2NzgpKyw//EABYBAQEBAAAAAAAAAAAAAAAAAAABAv/EABcRAQEBAQAAAAAAAAAAAAAAAAARATH/2gAMAwEAAhEDEQA/AO4gAAAAAAAAAAAAAAAAAAAAAAAAAAAAAAAAAAAAAAAAAAAAAAAAAAAAAAAAAAAAAAAAAAAAABS4FQWdor2ut7ja6v8AIuuBUAAAAAAAAAAAAAAAAAAAAAAAAAAAAAAAAAAAaLPdrMLhU+0qJz9yGsvPocz2i9JOJrXjQtRp8NPba/mCV1LO9o8NhVetVSfKEdZP/tRzfaD0nVql44aPZR4bz1m/sjn1XEOUm5ybk+O87t+fMscwPfLM62/2jqz7S997ee9fxJTk3pLxVKyqWrU17+k7fzr73ILcXBH0Ds9tnhcXZRnuVX/h1bJ3+F8JEjufLsajXAmuy/pGxGH3YVr1qPD1n68V8Mufg/oB24GsyPPaGLp79CakvzReko90o8jZXCqgAAAAAAAAAAAAAAAAAAAAABRsCoI1n+22Fwqac+0qe5Taeve+COZbQ7fYrE3jF9lSf5aeja75cQldQz/bLC4VNSnv1Pcp2b83wRzTaH0h4nEXjTfY03yh7TXfIh0531b17yxzAuqzbd5Nt9+rLHMvoYedSSjCEpyaulCLk7dbLkUxGGnCThOEozjZuMk01dXV1y0Awss1XDXuf2f6l1wBSMr/AKFS2Ufn1Rbv20fk+T/RgZLgtKOVgPdluZ1cPUjUozcJrg4v6Pqu47DsV6QqWK3aVe1LEuyXKFR/D7su75dDhrm2KaalG13Nv1VFNyb+FLVsD6sTKkC9H2f4mUYUcYlv6KnLe3qlulVLS/R3v1J4gZqoACgAAAAAAAAAAAFtSaim20kuLbsl5gXFJSSV3ourIZtF6RcLh7xp/jVVpaPsp97OZ5/tpisXdSnuU/cp6Lz6hHVdoNvMLhk1GXa1PdptWv3yOZ5/t1i8Tdb3Z0/cp6fN8WRRyDkKMkpdeJY5ljZa2BkppNpOSim9ZS3rLvdk39DbzyVU6lJ1Ki/h5v24q8rKN23Su5bqej5pJ3toaNs2OV5zOjaL/Eo6qVOdmnF30V+Cu724AdBWf4WMoyVSld0+y9SUbaNOC6xj60uKVjY4WUVF9m4xcm5SqTteUnxe5e/he1rLRogM8tpVmq2G3ZbslUqUZ7sFZO9nxjFy3ZvdukorTgzfy2zw1N7u7XVrpxSSlTa/K4yluPxXy5sNLtjlNKnFTpqtOo5uVWpOE9y0ubluqKe9ayXXwImb3aXaOeJe7GdTsFZ7tVUk3Jc3uJadzbNDcCty2VuZRyKAY3UcePs9Xy8e7vL5tJXk7Lqz3ZblNbEf8OP4fB1anq011Sf5n3JPvsSXJsho4d6Wq1YpNVai9m99KVNtqNrP1nd62EK0eW5BWq2lL8Gk/wA1SL7SS+Clx85W8yWZZllKgvw42k1aU5PeqS8Z8l3Rsj0Ofz5t6t+YjO7SWrfJGuMpFshQ3sRF8oqU/pZfVo6AiM7J5a6UXKTTnJLhwS6X/fAkyJrWKgAigAAAAAAYcTiYU4uU5KMVzk7AZjHWrRhFynJRiuLk0l8zn20vpSoUrww0e1nw3npBfqcwz3ajFYtt1qjceUI6RXkEdY2i9JmGo3jQ/GqcLrSCfjzOY59tfisW32lRqHKEPVj/AFI7cqmBkuVTMdyoVfcXLbi4FblLlGylwK3KXKXKXCPRhMZOlK8JWel1o07O63ovR666lmIxEpycpycpPi5O/h5dxhuUAq5FDLhsPOrPcpwlUqPXdgru3V8orvdkSbLtl4QtLEy35f5VGTUV/wBSpxl4Rt4sQqPYDAVa8nGlByt7UuEIfzzei8OPRMk2X7OUadnWar1Pd1VGPlxqedl3G337RUYpRpx9mEEoxj4RRilUNRKz1Krdr8FoktEl0S5I81Op7T6yf0sv90zBWxFu98kuZtsk2Yr11HfvCn9X18Buka6M5TluwTlLu+5LtntlpXU6r16IkmTbPUqEUoxV+vM3cKaRnqxiwuHUUkj0ABQAAAAAMdWrGKbk0ori27I8OfZxSwlCdaq7QivOUnwiu9nAtsNusTjZNbzp0NbQg7XXxP8AfmB0zaj0o0KG9DD/AItRaXXsp+P9/A5Rnu0+Jxcm61RuPuRuory5+ZoIyL1IVGVMqmY0y5Mir0y5FiLkUXpi5QBF1wy24uAuUuCgUuC2c0lq7cvPoje5bsvWqJSrP+GpPVb6vWmvgpflXfO3gEaNatRSblJ2jGKcpSfSMVqySZdsnLSWKk6UePY03GVV/wA8tY013avwN/gcNSw6aw8Ny6tKpJ71Wf8ANU5L4Y2SLpSNRKuoKFOHZ0oRp0+cYXvLvnJ6zfeyyUzDUrGLDwqVpbtKLk+q4LxYIvq10jNluWV8S/w4tR5zlw8kSnIdh1dTrvelx3eSJzhMDGCSikkuhKsRnINjqdK0pLfn1l9iV0aCitEZUipFAAAAAAAAAwUYHJvTniZNYakn6tpVWurb3V/6y+Zx5HZ/S9QvVoPl2Tj8pSf3OT5nhd1XQ1GtqO2qLKOJT5lykePF4TjKOj5kVs4yMkWaOnjpR0kv34ntpY+PW3iUbJMuR5I4pdV80XvFJK7aS7wj0plbmueZxvZfN6IyRrp8wPU5hSMW8krt2XebHJ8nxGKu6MLUl7Vet6lOPm+L7kB5JzSV27LvNnlWQ18QlNJUcP8A51dNJr/lU+NR/TvJDl2R4XDtNL+KxC/xKytSg/gpc/GXyNhWqym96pJyffwS6JdDUSvPleX4fDO9GLnWWjxFdKU/9OPs014a956KlRttttt8W9W/G5gdXj4nnrYn+nUI9U6tjzOs5PdinKT5R1Zs8n2br4lptOnT6v2n+h0LItl6NBLdj63NviStRDck2MqVWpV3ux47i+7Og5Xk1OjFKEUl3GyhTSLyKtjGxcAAAAAAAAAAAAAoyoAhnpDyt1qCkl69NuS8HxX0Rx/H0Lr6H0Xi6CnFp8Gjj22WQujUk0vVd2EctxdBxfcYoyN5jqF7mirU3F9xFYa9FPwPJLBdG19Ue6c9C2DKPJHATSu3p3Wf9jzV6E1rxXU3NObXAyLBurKMacW5S03aalKTb91AR+nMkWzuS4jEy3aFFylznLSMF1k3ol4tEuyXYKjQtPGv1+Kw9Jp1P9WpwpruWptsFnka3a0aUFSw9GSh2dNbsXJ63dtZeLer6FiV5cu2XwuHalWf8ZiVwir9hB//AE+iZssZjZTspvSKW7ThaMIrgkorh5FsqiX9Dy1K3l4FZZo1n0tw0XBGKrX6v9DHhqdStLdpRcn3cF5k0yDYTVTrvefHd5Im61EWy7La+JlanFqPOUlp5E92f2Kp0rSn68+svsSnB5fCmkoxSS6HsSIrFRw6itEZgAAAAAAAAAAAAAAAAAAAAGqzzKo16bi1ryfRm1KNAfP+02SyoTkmtE/213ESxlA+jNqMhjiKb09dJ2f2Zw/P8qlRnJNWSdvBgQupCz7iljY1aNymXZW61VQ13F607aaco35X69EyDc7K7MLE0+2qVFCgm05NStdco86kvhj5uPOZYWVLDxcMJDs01aVWVnWqeMl7C+GPzPHD1YxjyhFRilpGMfdhHkv2zFUxCN4zr0OZochwVShLESqSi3VmpJRvole1/Kx75Yj59FxNxkuy9fENOScKffxY3SNSqkpy3YJyk+UfuSXI9iatVqVb1Y+6vuTnItlqNBLdir9XxJBTpJcDLUavKcipUYpRikbaMUi4AAAAAAAAAAAAAAAAAAAAAAAAAAABSSuRDbHZmNeDlFLfS/8AJdGTAtnG4HzLm2VSpSas7XtrxT6M9+zlJRpznzlNpeEVb/feOu7UbKxr3lFJT59JLoyHU9kKzlGCShBdOXN2+oEdr1eS49Fx+Rs8p2YxGIs7bkOsuPkjoOR7H0aST3d6fWWrJRQwyitEKIpkOxVGjZtb0ustSV0cNGK0RnAAAAAAAAAAAAAAAAAAAAAAAAAAAAAAAAAAAALFnZR6F4AokV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645024"/>
            <a:ext cx="23431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775" y="3861048"/>
            <a:ext cx="22479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8" descr="https://encrypted-tbn3.gstatic.com/images?q=tbn:ANd9GcSpFB1yVbmIIvxI3spajqBZ0UHaCRLE6x_1UUg9MsUFxsB7-wqZT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767806"/>
            <a:ext cx="990765" cy="2215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12775" y="5445224"/>
            <a:ext cx="17269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000" b="1" i="1" dirty="0" smtClean="0">
                <a:solidFill>
                  <a:srgbClr val="000000"/>
                </a:solidFill>
                <a:latin typeface="Arial" charset="0"/>
              </a:rPr>
              <a:t>Huawei E392</a:t>
            </a:r>
            <a:endParaRPr lang="en-US" sz="10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14725" y="6093296"/>
            <a:ext cx="17269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000" b="1" i="1" dirty="0" smtClean="0">
                <a:solidFill>
                  <a:srgbClr val="000000"/>
                </a:solidFill>
                <a:latin typeface="Arial" charset="0"/>
              </a:rPr>
              <a:t>ZTE MF820D</a:t>
            </a:r>
            <a:endParaRPr lang="en-US" sz="1000" b="1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43613" y="5998498"/>
            <a:ext cx="20162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000" b="1" i="1" dirty="0" smtClean="0">
                <a:solidFill>
                  <a:srgbClr val="000000"/>
                </a:solidFill>
                <a:latin typeface="Arial" charset="0"/>
              </a:rPr>
              <a:t>Huawei E3276</a:t>
            </a:r>
            <a:endParaRPr lang="en-US" sz="1000" b="1" i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5674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Multi-VLAN (3Play)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AutoShape 4" descr="data:image/jpeg;base64,/9j/4AAQSkZJRgABAQAAAQABAAD/2wCEAAkGBxISEBAUEhIVFBAUEBAQFBQPFBAUFhUUFRQWFxcVFBQYHCggGBolHBUUITEhJSkrLy4uFx8zODMsNygtLisBCgoKDgwOFBAQFCwlHBw3NywsLCwsNywsLCwsLCwsLDcsLCw3LCssLDcrKywrLCwsLCwsLDcsNywsLCwsLCwsLP/AABEIAM0A9gMBIgACEQEDEQH/xAAcAAEAAQUBAQAAAAAAAAAAAAAABgECAwUHBAj/xAA/EAACAQIDBQQIBAQEBwAAAAAAAQIDEQQFIQYSMUFRE2FxgQciMlJikaHBI0LR8BRy4fFDU4OxM2NzgpKyw//EABYBAQEBAAAAAAAAAAAAAAAAAAABAv/EABcRAQEBAQAAAAAAAAAAAAAAAAARATH/2gAMAwEAAhEDEQA/AO4gAAAAAAAAAAAAAAAAAAAAAAAAAAAAAAAAAAAAAAAAAAAAAAAAAAAAAAAAAAAAAAAAAAAAABS4FQWdor2ut7ja6v8AIuuBUAAAAAAAAAAAAAAAAAAAAAAAAAAAAAAAAAAAaLPdrMLhU+0qJz9yGsvPocz2i9JOJrXjQtRp8NPba/mCV1LO9o8NhVetVSfKEdZP/tRzfaD0nVql44aPZR4bz1m/sjn1XEOUm5ybk+O87t+fMscwPfLM62/2jqz7S997ee9fxJTk3pLxVKyqWrU17+k7fzr73ILcXBH0Ds9tnhcXZRnuVX/h1bJ3+F8JEjufLsajXAmuy/pGxGH3YVr1qPD1n68V8Mufg/oB24GsyPPaGLp79CakvzReko90o8jZXCqgAAAAAAAAAAAAAAAAAAAAABRsCoI1n+22Fwqac+0qe5Taeve+COZbQ7fYrE3jF9lSf5aeja75cQldQz/bLC4VNSnv1Pcp2b83wRzTaH0h4nEXjTfY03yh7TXfIh0531b17yxzAuqzbd5Nt9+rLHMvoYedSSjCEpyaulCLk7dbLkUxGGnCThOEozjZuMk01dXV1y0Awss1XDXuf2f6l1wBSMr/AKFS2Ufn1Rbv20fk+T/RgZLgtKOVgPdluZ1cPUjUozcJrg4v6Pqu47DsV6QqWK3aVe1LEuyXKFR/D7su75dDhrm2KaalG13Nv1VFNyb+FLVsD6sTKkC9H2f4mUYUcYlv6KnLe3qlulVLS/R3v1J4gZqoACgAAAAAAAAAAAFtSaim20kuLbsl5gXFJSSV3ourIZtF6RcLh7xp/jVVpaPsp97OZ5/tpisXdSnuU/cp6Lz6hHVdoNvMLhk1GXa1PdptWv3yOZ5/t1i8Tdb3Z0/cp6fN8WRRyDkKMkpdeJY5ljZa2BkppNpOSim9ZS3rLvdk39DbzyVU6lJ1Ki/h5v24q8rKN23Su5bqej5pJ3toaNs2OV5zOjaL/Eo6qVOdmnF30V+Cu724AdBWf4WMoyVSld0+y9SUbaNOC6xj60uKVjY4WUVF9m4xcm5SqTteUnxe5e/he1rLRogM8tpVmq2G3ZbslUqUZ7sFZO9nxjFy3ZvdukorTgzfy2zw1N7u7XVrpxSSlTa/K4yluPxXy5sNLtjlNKnFTpqtOo5uVWpOE9y0ubluqKe9ayXXwImb3aXaOeJe7GdTsFZ7tVUk3Jc3uJadzbNDcCty2VuZRyKAY3UcePs9Xy8e7vL5tJXk7Lqz3ZblNbEf8OP4fB1anq011Sf5n3JPvsSXJsho4d6Wq1YpNVai9m99KVNtqNrP1nd62EK0eW5BWq2lL8Gk/wA1SL7SS+Clx85W8yWZZllKgvw42k1aU5PeqS8Z8l3Rsj0Ofz5t6t+YjO7SWrfJGuMpFshQ3sRF8oqU/pZfVo6AiM7J5a6UXKTTnJLhwS6X/fAkyJrWKgAigAAAAAAYcTiYU4uU5KMVzk7AZjHWrRhFynJRiuLk0l8zn20vpSoUrww0e1nw3npBfqcwz3ajFYtt1qjceUI6RXkEdY2i9JmGo3jQ/GqcLrSCfjzOY59tfisW32lRqHKEPVj/AFI7cqmBkuVTMdyoVfcXLbi4FblLlGylwK3KXKXKXCPRhMZOlK8JWel1o07O63ovR666lmIxEpycpycpPi5O/h5dxhuUAq5FDLhsPOrPcpwlUqPXdgru3V8orvdkSbLtl4QtLEy35f5VGTUV/wBSpxl4Rt4sQqPYDAVa8nGlByt7UuEIfzzei8OPRMk2X7OUadnWar1Pd1VGPlxqedl3G337RUYpRpx9mEEoxj4RRilUNRKz1Krdr8FoktEl0S5I81Op7T6yf0sv90zBWxFu98kuZtsk2Yr11HfvCn9X18Buka6M5TluwTlLu+5LtntlpXU6r16IkmTbPUqEUoxV+vM3cKaRnqxiwuHUUkj0ABQAAAAAMdWrGKbk0ori27I8OfZxSwlCdaq7QivOUnwiu9nAtsNusTjZNbzp0NbQg7XXxP8AfmB0zaj0o0KG9DD/AItRaXXsp+P9/A5Rnu0+Jxcm61RuPuRuory5+ZoIyL1IVGVMqmY0y5Mir0y5FiLkUXpi5QBF1wy24uAuUuCgUuC2c0lq7cvPoje5bsvWqJSrP+GpPVb6vWmvgpflXfO3gEaNatRSblJ2jGKcpSfSMVqySZdsnLSWKk6UePY03GVV/wA8tY013avwN/gcNSw6aw8Ny6tKpJ71Wf8ANU5L4Y2SLpSNRKuoKFOHZ0oRp0+cYXvLvnJ6zfeyyUzDUrGLDwqVpbtKLk+q4LxYIvq10jNluWV8S/w4tR5zlw8kSnIdh1dTrvelx3eSJzhMDGCSikkuhKsRnINjqdK0pLfn1l9iV0aCitEZUipFAAAAAAAAAwUYHJvTniZNYakn6tpVWurb3V/6y+Zx5HZ/S9QvVoPl2Tj8pSf3OT5nhd1XQ1GtqO2qLKOJT5lykePF4TjKOj5kVs4yMkWaOnjpR0kv34ntpY+PW3iUbJMuR5I4pdV80XvFJK7aS7wj0plbmueZxvZfN6IyRrp8wPU5hSMW8krt2XebHJ8nxGKu6MLUl7Vet6lOPm+L7kB5JzSV27LvNnlWQ18QlNJUcP8A51dNJr/lU+NR/TvJDl2R4XDtNL+KxC/xKytSg/gpc/GXyNhWqym96pJyffwS6JdDUSvPleX4fDO9GLnWWjxFdKU/9OPs014a956KlRttttt8W9W/G5gdXj4nnrYn+nUI9U6tjzOs5PdinKT5R1Zs8n2br4lptOnT6v2n+h0LItl6NBLdj63NviStRDck2MqVWpV3ux47i+7Og5Xk1OjFKEUl3GyhTSLyKtjGxcAAAAAAAAAAAAAoyoAhnpDyt1qCkl69NuS8HxX0Rx/H0Lr6H0Xi6CnFp8Gjj22WQujUk0vVd2EctxdBxfcYoyN5jqF7mirU3F9xFYa9FPwPJLBdG19Ue6c9C2DKPJHATSu3p3Wf9jzV6E1rxXU3NObXAyLBurKMacW5S03aalKTb91AR+nMkWzuS4jEy3aFFylznLSMF1k3ol4tEuyXYKjQtPGv1+Kw9Jp1P9WpwpruWptsFnka3a0aUFSw9GSh2dNbsXJ63dtZeLer6FiV5cu2XwuHalWf8ZiVwir9hB//AE+iZssZjZTspvSKW7ThaMIrgkorh5FsqiX9Dy1K3l4FZZo1n0tw0XBGKrX6v9DHhqdStLdpRcn3cF5k0yDYTVTrvefHd5Im61EWy7La+JlanFqPOUlp5E92f2Kp0rSn68+svsSnB5fCmkoxSS6HsSIrFRw6itEZgAAAAAAAAAAAAAAAAAAAAGqzzKo16bi1ryfRm1KNAfP+02SyoTkmtE/213ESxlA+jNqMhjiKb09dJ2f2Zw/P8qlRnJNWSdvBgQupCz7iljY1aNymXZW61VQ13F607aaco35X69EyDc7K7MLE0+2qVFCgm05NStdco86kvhj5uPOZYWVLDxcMJDs01aVWVnWqeMl7C+GPzPHD1YxjyhFRilpGMfdhHkv2zFUxCN4zr0OZochwVShLESqSi3VmpJRvole1/Kx75Yj59FxNxkuy9fENOScKffxY3SNSqkpy3YJyk+UfuSXI9iatVqVb1Y+6vuTnItlqNBLdir9XxJBTpJcDLUavKcipUYpRikbaMUi4AAAAAAAAAAAAAAAAAAAAAAAAAAABSSuRDbHZmNeDlFLfS/8AJdGTAtnG4HzLm2VSpSas7XtrxT6M9+zlJRpznzlNpeEVb/feOu7UbKxr3lFJT59JLoyHU9kKzlGCShBdOXN2+oEdr1eS49Fx+Rs8p2YxGIs7bkOsuPkjoOR7H0aST3d6fWWrJRQwyitEKIpkOxVGjZtb0ustSV0cNGK0RnAAAAAAAAAAAAAAAAAAAAAAAAAAAAAAAAAAAALFnZR6F4AokV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8" descr="https://encrypted-tbn3.gstatic.com/images?q=tbn:ANd9GcSpFB1yVbmIIvxI3spajqBZ0UHaCRLE6x_1UUg9MsUFxsB7-wqZT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Rectangle 4"/>
          <p:cNvSpPr/>
          <p:nvPr/>
        </p:nvSpPr>
        <p:spPr>
          <a:xfrm>
            <a:off x="176287" y="105893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Solução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actual :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26" name="Picture 2" descr="http://www.visus.pt/draytek/images/exemplo_fibra_3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3733800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visus.pt/draytek/images/Technicolor_desactivar_PPPo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427" y="1124744"/>
            <a:ext cx="4975077" cy="24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visus.pt/draytek/images/faq_inet_fibra_pppoe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226" y="3809864"/>
            <a:ext cx="5153399" cy="273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67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Multi-VLAN (3Play)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AutoShape 4" descr="data:image/jpeg;base64,/9j/4AAQSkZJRgABAQAAAQABAAD/2wCEAAkGBxISEBAUEhIVFBAUEBAQFBQPFBAUFhUUFRQWFxcVFBQYHCggGBolHBUUITEhJSkrLy4uFx8zODMsNygtLisBCgoKDgwOFBAQFCwlHBw3NywsLCwsNywsLCwsLCwsLDcsLCw3LCssLDcrKywrLCwsLCwsLDcsNywsLCwsLCwsLP/AABEIAM0A9gMBIgACEQEDEQH/xAAcAAEAAQUBAQAAAAAAAAAAAAAABgECAwUHBAj/xAA/EAACAQIDBQQIBAQEBwAAAAAAAQIDEQQFIQYSMUFRE2FxgQciMlJikaHBI0LR8BRy4fFDU4OxM2NzgpKyw//EABYBAQEBAAAAAAAAAAAAAAAAAAABAv/EABcRAQEBAQAAAAAAAAAAAAAAAAARATH/2gAMAwEAAhEDEQA/AO4gAAAAAAAAAAAAAAAAAAAAAAAAAAAAAAAAAAAAAAAAAAAAAAAAAAAAAAAAAAAAAAAAAAAAABS4FQWdor2ut7ja6v8AIuuBUAAAAAAAAAAAAAAAAAAAAAAAAAAAAAAAAAAAaLPdrMLhU+0qJz9yGsvPocz2i9JOJrXjQtRp8NPba/mCV1LO9o8NhVetVSfKEdZP/tRzfaD0nVql44aPZR4bz1m/sjn1XEOUm5ybk+O87t+fMscwPfLM62/2jqz7S997ee9fxJTk3pLxVKyqWrU17+k7fzr73ILcXBH0Ds9tnhcXZRnuVX/h1bJ3+F8JEjufLsajXAmuy/pGxGH3YVr1qPD1n68V8Mufg/oB24GsyPPaGLp79CakvzReko90o8jZXCqgAAAAAAAAAAAAAAAAAAAAABRsCoI1n+22Fwqac+0qe5Taeve+COZbQ7fYrE3jF9lSf5aeja75cQldQz/bLC4VNSnv1Pcp2b83wRzTaH0h4nEXjTfY03yh7TXfIh0531b17yxzAuqzbd5Nt9+rLHMvoYedSSjCEpyaulCLk7dbLkUxGGnCThOEozjZuMk01dXV1y0Awss1XDXuf2f6l1wBSMr/AKFS2Ufn1Rbv20fk+T/RgZLgtKOVgPdluZ1cPUjUozcJrg4v6Pqu47DsV6QqWK3aVe1LEuyXKFR/D7su75dDhrm2KaalG13Nv1VFNyb+FLVsD6sTKkC9H2f4mUYUcYlv6KnLe3qlulVLS/R3v1J4gZqoACgAAAAAAAAAAAFtSaim20kuLbsl5gXFJSSV3ourIZtF6RcLh7xp/jVVpaPsp97OZ5/tpisXdSnuU/cp6Lz6hHVdoNvMLhk1GXa1PdptWv3yOZ5/t1i8Tdb3Z0/cp6fN8WRRyDkKMkpdeJY5ljZa2BkppNpOSim9ZS3rLvdk39DbzyVU6lJ1Ki/h5v24q8rKN23Su5bqej5pJ3toaNs2OV5zOjaL/Eo6qVOdmnF30V+Cu724AdBWf4WMoyVSld0+y9SUbaNOC6xj60uKVjY4WUVF9m4xcm5SqTteUnxe5e/he1rLRogM8tpVmq2G3ZbslUqUZ7sFZO9nxjFy3ZvdukorTgzfy2zw1N7u7XVrpxSSlTa/K4yluPxXy5sNLtjlNKnFTpqtOo5uVWpOE9y0ubluqKe9ayXXwImb3aXaOeJe7GdTsFZ7tVUk3Jc3uJadzbNDcCty2VuZRyKAY3UcePs9Xy8e7vL5tJXk7Lqz3ZblNbEf8OP4fB1anq011Sf5n3JPvsSXJsho4d6Wq1YpNVai9m99KVNtqNrP1nd62EK0eW5BWq2lL8Gk/wA1SL7SS+Clx85W8yWZZllKgvw42k1aU5PeqS8Z8l3Rsj0Ofz5t6t+YjO7SWrfJGuMpFshQ3sRF8oqU/pZfVo6AiM7J5a6UXKTTnJLhwS6X/fAkyJrWKgAigAAAAAAYcTiYU4uU5KMVzk7AZjHWrRhFynJRiuLk0l8zn20vpSoUrww0e1nw3npBfqcwz3ajFYtt1qjceUI6RXkEdY2i9JmGo3jQ/GqcLrSCfjzOY59tfisW32lRqHKEPVj/AFI7cqmBkuVTMdyoVfcXLbi4FblLlGylwK3KXKXKXCPRhMZOlK8JWel1o07O63ovR666lmIxEpycpycpPi5O/h5dxhuUAq5FDLhsPOrPcpwlUqPXdgru3V8orvdkSbLtl4QtLEy35f5VGTUV/wBSpxl4Rt4sQqPYDAVa8nGlByt7UuEIfzzei8OPRMk2X7OUadnWar1Pd1VGPlxqedl3G337RUYpRpx9mEEoxj4RRilUNRKz1Krdr8FoktEl0S5I81Op7T6yf0sv90zBWxFu98kuZtsk2Yr11HfvCn9X18Buka6M5TluwTlLu+5LtntlpXU6r16IkmTbPUqEUoxV+vM3cKaRnqxiwuHUUkj0ABQAAAAAMdWrGKbk0ori27I8OfZxSwlCdaq7QivOUnwiu9nAtsNusTjZNbzp0NbQg7XXxP8AfmB0zaj0o0KG9DD/AItRaXXsp+P9/A5Rnu0+Jxcm61RuPuRuory5+ZoIyL1IVGVMqmY0y5Mir0y5FiLkUXpi5QBF1wy24uAuUuCgUuC2c0lq7cvPoje5bsvWqJSrP+GpPVb6vWmvgpflXfO3gEaNatRSblJ2jGKcpSfSMVqySZdsnLSWKk6UePY03GVV/wA8tY013avwN/gcNSw6aw8Ny6tKpJ71Wf8ANU5L4Y2SLpSNRKuoKFOHZ0oRp0+cYXvLvnJ6zfeyyUzDUrGLDwqVpbtKLk+q4LxYIvq10jNluWV8S/w4tR5zlw8kSnIdh1dTrvelx3eSJzhMDGCSikkuhKsRnINjqdK0pLfn1l9iV0aCitEZUipFAAAAAAAAAwUYHJvTniZNYakn6tpVWurb3V/6y+Zx5HZ/S9QvVoPl2Tj8pSf3OT5nhd1XQ1GtqO2qLKOJT5lykePF4TjKOj5kVs4yMkWaOnjpR0kv34ntpY+PW3iUbJMuR5I4pdV80XvFJK7aS7wj0plbmueZxvZfN6IyRrp8wPU5hSMW8krt2XebHJ8nxGKu6MLUl7Vet6lOPm+L7kB5JzSV27LvNnlWQ18QlNJUcP8A51dNJr/lU+NR/TvJDl2R4XDtNL+KxC/xKytSg/gpc/GXyNhWqym96pJyffwS6JdDUSvPleX4fDO9GLnWWjxFdKU/9OPs014a956KlRttttt8W9W/G5gdXj4nnrYn+nUI9U6tjzOs5PdinKT5R1Zs8n2br4lptOnT6v2n+h0LItl6NBLdj63NviStRDck2MqVWpV3ux47i+7Og5Xk1OjFKEUl3GyhTSLyKtjGxcAAAAAAAAAAAAAoyoAhnpDyt1qCkl69NuS8HxX0Rx/H0Lr6H0Xi6CnFp8Gjj22WQujUk0vVd2EctxdBxfcYoyN5jqF7mirU3F9xFYa9FPwPJLBdG19Ue6c9C2DKPJHATSu3p3Wf9jzV6E1rxXU3NObXAyLBurKMacW5S03aalKTb91AR+nMkWzuS4jEy3aFFylznLSMF1k3ol4tEuyXYKjQtPGv1+Kw9Jp1P9WpwpruWptsFnka3a0aUFSw9GSh2dNbsXJ63dtZeLer6FiV5cu2XwuHalWf8ZiVwir9hB//AE+iZssZjZTspvSKW7ThaMIrgkorh5FsqiX9Dy1K3l4FZZo1n0tw0XBGKrX6v9DHhqdStLdpRcn3cF5k0yDYTVTrvefHd5Im61EWy7La+JlanFqPOUlp5E92f2Kp0rSn68+svsSnB5fCmkoxSS6HsSIrFRw6itEZgAAAAAAAAAAAAAAAAAAAAGqzzKo16bi1ryfRm1KNAfP+02SyoTkmtE/213ESxlA+jNqMhjiKb09dJ2f2Zw/P8qlRnJNWSdvBgQupCz7iljY1aNymXZW61VQ13F607aaco35X69EyDc7K7MLE0+2qVFCgm05NStdco86kvhj5uPOZYWVLDxcMJDs01aVWVnWqeMl7C+GPzPHD1YxjyhFRilpGMfdhHkv2zFUxCN4zr0OZochwVShLESqSi3VmpJRvole1/Kx75Yj59FxNxkuy9fENOScKffxY3SNSqkpy3YJyk+UfuSXI9iatVqVb1Y+6vuTnItlqNBLdir9XxJBTpJcDLUavKcipUYpRikbaMUi4AAAAAAAAAAAAAAAAAAAAAAAAAAABSSuRDbHZmNeDlFLfS/8AJdGTAtnG4HzLm2VSpSas7XtrxT6M9+zlJRpznzlNpeEVb/feOu7UbKxr3lFJT59JLoyHU9kKzlGCShBdOXN2+oEdr1eS49Fx+Rs8p2YxGIs7bkOsuPkjoOR7H0aST3d6fWWrJRQwyitEKIpkOxVGjZtb0ustSV0cNGK0RnAAAAAAAAAAAAAAAAAAAAAAAAAAAAAAAAAAAALFnZR6F4AokV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8" descr="https://encrypted-tbn3.gstatic.com/images?q=tbn:ANd9GcSpFB1yVbmIIvxI3spajqBZ0UHaCRLE6x_1UUg9MsUFxsB7-wqZT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Rectangle 4"/>
          <p:cNvSpPr/>
          <p:nvPr/>
        </p:nvSpPr>
        <p:spPr>
          <a:xfrm>
            <a:off x="176287" y="105893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Nova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Solução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(2860/2925) :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460" y="1844824"/>
            <a:ext cx="4311700" cy="3755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46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Multi-VLAN (3Play)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AutoShape 4" descr="data:image/jpeg;base64,/9j/4AAQSkZJRgABAQAAAQABAAD/2wCEAAkGBxISEBAUEhIVFBAUEBAQFBQPFBAUFhUUFRQWFxcVFBQYHCggGBolHBUUITEhJSkrLy4uFx8zODMsNygtLisBCgoKDgwOFBAQFCwlHBw3NywsLCwsNywsLCwsLCwsLDcsLCw3LCssLDcrKywrLCwsLCwsLDcsNywsLCwsLCwsLP/AABEIAM0A9gMBIgACEQEDEQH/xAAcAAEAAQUBAQAAAAAAAAAAAAAABgECAwUHBAj/xAA/EAACAQIDBQQIBAQEBwAAAAAAAQIDEQQFIQYSMUFRE2FxgQciMlJikaHBI0LR8BRy4fFDU4OxM2NzgpKyw//EABYBAQEBAAAAAAAAAAAAAAAAAAABAv/EABcRAQEBAQAAAAAAAAAAAAAAAAARATH/2gAMAwEAAhEDEQA/AO4gAAAAAAAAAAAAAAAAAAAAAAAAAAAAAAAAAAAAAAAAAAAAAAAAAAAAAAAAAAAAAAAAAAAAABS4FQWdor2ut7ja6v8AIuuBUAAAAAAAAAAAAAAAAAAAAAAAAAAAAAAAAAAAaLPdrMLhU+0qJz9yGsvPocz2i9JOJrXjQtRp8NPba/mCV1LO9o8NhVetVSfKEdZP/tRzfaD0nVql44aPZR4bz1m/sjn1XEOUm5ybk+O87t+fMscwPfLM62/2jqz7S997ee9fxJTk3pLxVKyqWrU17+k7fzr73ILcXBH0Ds9tnhcXZRnuVX/h1bJ3+F8JEjufLsajXAmuy/pGxGH3YVr1qPD1n68V8Mufg/oB24GsyPPaGLp79CakvzReko90o8jZXCqgAAAAAAAAAAAAAAAAAAAAABRsCoI1n+22Fwqac+0qe5Taeve+COZbQ7fYrE3jF9lSf5aeja75cQldQz/bLC4VNSnv1Pcp2b83wRzTaH0h4nEXjTfY03yh7TXfIh0531b17yxzAuqzbd5Nt9+rLHMvoYedSSjCEpyaulCLk7dbLkUxGGnCThOEozjZuMk01dXV1y0Awss1XDXuf2f6l1wBSMr/AKFS2Ufn1Rbv20fk+T/RgZLgtKOVgPdluZ1cPUjUozcJrg4v6Pqu47DsV6QqWK3aVe1LEuyXKFR/D7su75dDhrm2KaalG13Nv1VFNyb+FLVsD6sTKkC9H2f4mUYUcYlv6KnLe3qlulVLS/R3v1J4gZqoACgAAAAAAAAAAAFtSaim20kuLbsl5gXFJSSV3ourIZtF6RcLh7xp/jVVpaPsp97OZ5/tpisXdSnuU/cp6Lz6hHVdoNvMLhk1GXa1PdptWv3yOZ5/t1i8Tdb3Z0/cp6fN8WRRyDkKMkpdeJY5ljZa2BkppNpOSim9ZS3rLvdk39DbzyVU6lJ1Ki/h5v24q8rKN23Su5bqej5pJ3toaNs2OV5zOjaL/Eo6qVOdmnF30V+Cu724AdBWf4WMoyVSld0+y9SUbaNOC6xj60uKVjY4WUVF9m4xcm5SqTteUnxe5e/he1rLRogM8tpVmq2G3ZbslUqUZ7sFZO9nxjFy3ZvdukorTgzfy2zw1N7u7XVrpxSSlTa/K4yluPxXy5sNLtjlNKnFTpqtOo5uVWpOE9y0ubluqKe9ayXXwImb3aXaOeJe7GdTsFZ7tVUk3Jc3uJadzbNDcCty2VuZRyKAY3UcePs9Xy8e7vL5tJXk7Lqz3ZblNbEf8OP4fB1anq011Sf5n3JPvsSXJsho4d6Wq1YpNVai9m99KVNtqNrP1nd62EK0eW5BWq2lL8Gk/wA1SL7SS+Clx85W8yWZZllKgvw42k1aU5PeqS8Z8l3Rsj0Ofz5t6t+YjO7SWrfJGuMpFshQ3sRF8oqU/pZfVo6AiM7J5a6UXKTTnJLhwS6X/fAkyJrWKgAigAAAAAAYcTiYU4uU5KMVzk7AZjHWrRhFynJRiuLk0l8zn20vpSoUrww0e1nw3npBfqcwz3ajFYtt1qjceUI6RXkEdY2i9JmGo3jQ/GqcLrSCfjzOY59tfisW32lRqHKEPVj/AFI7cqmBkuVTMdyoVfcXLbi4FblLlGylwK3KXKXKXCPRhMZOlK8JWel1o07O63ovR666lmIxEpycpycpPi5O/h5dxhuUAq5FDLhsPOrPcpwlUqPXdgru3V8orvdkSbLtl4QtLEy35f5VGTUV/wBSpxl4Rt4sQqPYDAVa8nGlByt7UuEIfzzei8OPRMk2X7OUadnWar1Pd1VGPlxqedl3G337RUYpRpx9mEEoxj4RRilUNRKz1Krdr8FoktEl0S5I81Op7T6yf0sv90zBWxFu98kuZtsk2Yr11HfvCn9X18Buka6M5TluwTlLu+5LtntlpXU6r16IkmTbPUqEUoxV+vM3cKaRnqxiwuHUUkj0ABQAAAAAMdWrGKbk0ori27I8OfZxSwlCdaq7QivOUnwiu9nAtsNusTjZNbzp0NbQg7XXxP8AfmB0zaj0o0KG9DD/AItRaXXsp+P9/A5Rnu0+Jxcm61RuPuRuory5+ZoIyL1IVGVMqmY0y5Mir0y5FiLkUXpi5QBF1wy24uAuUuCgUuC2c0lq7cvPoje5bsvWqJSrP+GpPVb6vWmvgpflXfO3gEaNatRSblJ2jGKcpSfSMVqySZdsnLSWKk6UePY03GVV/wA8tY013avwN/gcNSw6aw8Ny6tKpJ71Wf8ANU5L4Y2SLpSNRKuoKFOHZ0oRp0+cYXvLvnJ6zfeyyUzDUrGLDwqVpbtKLk+q4LxYIvq10jNluWV8S/w4tR5zlw8kSnIdh1dTrvelx3eSJzhMDGCSikkuhKsRnINjqdK0pLfn1l9iV0aCitEZUipFAAAAAAAAAwUYHJvTniZNYakn6tpVWurb3V/6y+Zx5HZ/S9QvVoPl2Tj8pSf3OT5nhd1XQ1GtqO2qLKOJT5lykePF4TjKOj5kVs4yMkWaOnjpR0kv34ntpY+PW3iUbJMuR5I4pdV80XvFJK7aS7wj0plbmueZxvZfN6IyRrp8wPU5hSMW8krt2XebHJ8nxGKu6MLUl7Vet6lOPm+L7kB5JzSV27LvNnlWQ18QlNJUcP8A51dNJr/lU+NR/TvJDl2R4XDtNL+KxC/xKytSg/gpc/GXyNhWqym96pJyffwS6JdDUSvPleX4fDO9GLnWWjxFdKU/9OPs014a956KlRttttt8W9W/G5gdXj4nnrYn+nUI9U6tjzOs5PdinKT5R1Zs8n2br4lptOnT6v2n+h0LItl6NBLdj63NviStRDck2MqVWpV3ux47i+7Og5Xk1OjFKEUl3GyhTSLyKtjGxcAAAAAAAAAAAAAoyoAhnpDyt1qCkl69NuS8HxX0Rx/H0Lr6H0Xi6CnFp8Gjj22WQujUk0vVd2EctxdBxfcYoyN5jqF7mirU3F9xFYa9FPwPJLBdG19Ue6c9C2DKPJHATSu3p3Wf9jzV6E1rxXU3NObXAyLBurKMacW5S03aalKTb91AR+nMkWzuS4jEy3aFFylznLSMF1k3ol4tEuyXYKjQtPGv1+Kw9Jp1P9WpwpruWptsFnka3a0aUFSw9GSh2dNbsXJ63dtZeLer6FiV5cu2XwuHalWf8ZiVwir9hB//AE+iZssZjZTspvSKW7ThaMIrgkorh5FsqiX9Dy1K3l4FZZo1n0tw0XBGKrX6v9DHhqdStLdpRcn3cF5k0yDYTVTrvefHd5Im61EWy7La+JlanFqPOUlp5E92f2Kp0rSn68+svsSnB5fCmkoxSS6HsSIrFRw6itEZgAAAAAAAAAAAAAAAAAAAAGqzzKo16bi1ryfRm1KNAfP+02SyoTkmtE/213ESxlA+jNqMhjiKb09dJ2f2Zw/P8qlRnJNWSdvBgQupCz7iljY1aNymXZW61VQ13F607aaco35X69EyDc7K7MLE0+2qVFCgm05NStdco86kvhj5uPOZYWVLDxcMJDs01aVWVnWqeMl7C+GPzPHD1YxjyhFRilpGMfdhHkv2zFUxCN4zr0OZochwVShLESqSi3VmpJRvole1/Kx75Yj59FxNxkuy9fENOScKffxY3SNSqkpy3YJyk+UfuSXI9iatVqVb1Y+6vuTnItlqNBLdir9XxJBTpJcDLUavKcipUYpRikbaMUi4AAAAAAAAAAAAAAAAAAAAAAAAAAABSSuRDbHZmNeDlFLfS/8AJdGTAtnG4HzLm2VSpSas7XtrxT6M9+zlJRpznzlNpeEVb/feOu7UbKxr3lFJT59JLoyHU9kKzlGCShBdOXN2+oEdr1eS49Fx+Rs8p2YxGIs7bkOsuPkjoOR7H0aST3d6fWWrJRQwyitEKIpkOxVGjZtb0ustSV0cNGK0RnAAAAAAAAAAAAAAAAAAAAAAAAAAAAAAAAAAAALFnZR6F4AokV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8" descr="https://encrypted-tbn3.gstatic.com/images?q=tbn:ANd9GcSpFB1yVbmIIvxI3spajqBZ0UHaCRLE6x_1UUg9MsUFxsB7-wqZT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Rectangle 4"/>
          <p:cNvSpPr/>
          <p:nvPr/>
        </p:nvSpPr>
        <p:spPr>
          <a:xfrm>
            <a:off x="176287" y="105893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Nova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Solução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(2860/2925) :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546305"/>
            <a:ext cx="4518025" cy="260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20563"/>
            <a:ext cx="4328666" cy="2832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64940"/>
            <a:ext cx="4808319" cy="5148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10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Multi-VLAN (3Play)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AutoShape 4" descr="data:image/jpeg;base64,/9j/4AAQSkZJRgABAQAAAQABAAD/2wCEAAkGBxISEBAUEhIVFBAUEBAQFBQPFBAUFhUUFRQWFxcVFBQYHCggGBolHBUUITEhJSkrLy4uFx8zODMsNygtLisBCgoKDgwOFBAQFCwlHBw3NywsLCwsNywsLCwsLCwsLDcsLCw3LCssLDcrKywrLCwsLCwsLDcsNywsLCwsLCwsLP/AABEIAM0A9gMBIgACEQEDEQH/xAAcAAEAAQUBAQAAAAAAAAAAAAAABgECAwUHBAj/xAA/EAACAQIDBQQIBAQEBwAAAAAAAQIDEQQFIQYSMUFRE2FxgQciMlJikaHBI0LR8BRy4fFDU4OxM2NzgpKyw//EABYBAQEBAAAAAAAAAAAAAAAAAAABAv/EABcRAQEBAQAAAAAAAAAAAAAAAAARATH/2gAMAwEAAhEDEQA/AO4gAAAAAAAAAAAAAAAAAAAAAAAAAAAAAAAAAAAAAAAAAAAAAAAAAAAAAAAAAAAAAAAAAAAAABS4FQWdor2ut7ja6v8AIuuBUAAAAAAAAAAAAAAAAAAAAAAAAAAAAAAAAAAAaLPdrMLhU+0qJz9yGsvPocz2i9JOJrXjQtRp8NPba/mCV1LO9o8NhVetVSfKEdZP/tRzfaD0nVql44aPZR4bz1m/sjn1XEOUm5ybk+O87t+fMscwPfLM62/2jqz7S997ee9fxJTk3pLxVKyqWrU17+k7fzr73ILcXBH0Ds9tnhcXZRnuVX/h1bJ3+F8JEjufLsajXAmuy/pGxGH3YVr1qPD1n68V8Mufg/oB24GsyPPaGLp79CakvzReko90o8jZXCqgAAAAAAAAAAAAAAAAAAAAABRsCoI1n+22Fwqac+0qe5Taeve+COZbQ7fYrE3jF9lSf5aeja75cQldQz/bLC4VNSnv1Pcp2b83wRzTaH0h4nEXjTfY03yh7TXfIh0531b17yxzAuqzbd5Nt9+rLHMvoYedSSjCEpyaulCLk7dbLkUxGGnCThOEozjZuMk01dXV1y0Awss1XDXuf2f6l1wBSMr/AKFS2Ufn1Rbv20fk+T/RgZLgtKOVgPdluZ1cPUjUozcJrg4v6Pqu47DsV6QqWK3aVe1LEuyXKFR/D7su75dDhrm2KaalG13Nv1VFNyb+FLVsD6sTKkC9H2f4mUYUcYlv6KnLe3qlulVLS/R3v1J4gZqoACgAAAAAAAAAAAFtSaim20kuLbsl5gXFJSSV3ourIZtF6RcLh7xp/jVVpaPsp97OZ5/tpisXdSnuU/cp6Lz6hHVdoNvMLhk1GXa1PdptWv3yOZ5/t1i8Tdb3Z0/cp6fN8WRRyDkKMkpdeJY5ljZa2BkppNpOSim9ZS3rLvdk39DbzyVU6lJ1Ki/h5v24q8rKN23Su5bqej5pJ3toaNs2OV5zOjaL/Eo6qVOdmnF30V+Cu724AdBWf4WMoyVSld0+y9SUbaNOC6xj60uKVjY4WUVF9m4xcm5SqTteUnxe5e/he1rLRogM8tpVmq2G3ZbslUqUZ7sFZO9nxjFy3ZvdukorTgzfy2zw1N7u7XVrpxSSlTa/K4yluPxXy5sNLtjlNKnFTpqtOo5uVWpOE9y0ubluqKe9ayXXwImb3aXaOeJe7GdTsFZ7tVUk3Jc3uJadzbNDcCty2VuZRyKAY3UcePs9Xy8e7vL5tJXk7Lqz3ZblNbEf8OP4fB1anq011Sf5n3JPvsSXJsho4d6Wq1YpNVai9m99KVNtqNrP1nd62EK0eW5BWq2lL8Gk/wA1SL7SS+Clx85W8yWZZllKgvw42k1aU5PeqS8Z8l3Rsj0Ofz5t6t+YjO7SWrfJGuMpFshQ3sRF8oqU/pZfVo6AiM7J5a6UXKTTnJLhwS6X/fAkyJrWKgAigAAAAAAYcTiYU4uU5KMVzk7AZjHWrRhFynJRiuLk0l8zn20vpSoUrww0e1nw3npBfqcwz3ajFYtt1qjceUI6RXkEdY2i9JmGo3jQ/GqcLrSCfjzOY59tfisW32lRqHKEPVj/AFI7cqmBkuVTMdyoVfcXLbi4FblLlGylwK3KXKXKXCPRhMZOlK8JWel1o07O63ovR666lmIxEpycpycpPi5O/h5dxhuUAq5FDLhsPOrPcpwlUqPXdgru3V8orvdkSbLtl4QtLEy35f5VGTUV/wBSpxl4Rt4sQqPYDAVa8nGlByt7UuEIfzzei8OPRMk2X7OUadnWar1Pd1VGPlxqedl3G337RUYpRpx9mEEoxj4RRilUNRKz1Krdr8FoktEl0S5I81Op7T6yf0sv90zBWxFu98kuZtsk2Yr11HfvCn9X18Buka6M5TluwTlLu+5LtntlpXU6r16IkmTbPUqEUoxV+vM3cKaRnqxiwuHUUkj0ABQAAAAAMdWrGKbk0ori27I8OfZxSwlCdaq7QivOUnwiu9nAtsNusTjZNbzp0NbQg7XXxP8AfmB0zaj0o0KG9DD/AItRaXXsp+P9/A5Rnu0+Jxcm61RuPuRuory5+ZoIyL1IVGVMqmY0y5Mir0y5FiLkUXpi5QBF1wy24uAuUuCgUuC2c0lq7cvPoje5bsvWqJSrP+GpPVb6vWmvgpflXfO3gEaNatRSblJ2jGKcpSfSMVqySZdsnLSWKk6UePY03GVV/wA8tY013avwN/gcNSw6aw8Ny6tKpJ71Wf8ANU5L4Y2SLpSNRKuoKFOHZ0oRp0+cYXvLvnJ6zfeyyUzDUrGLDwqVpbtKLk+q4LxYIvq10jNluWV8S/w4tR5zlw8kSnIdh1dTrvelx3eSJzhMDGCSikkuhKsRnINjqdK0pLfn1l9iV0aCitEZUipFAAAAAAAAAwUYHJvTniZNYakn6tpVWurb3V/6y+Zx5HZ/S9QvVoPl2Tj8pSf3OT5nhd1XQ1GtqO2qLKOJT5lykePF4TjKOj5kVs4yMkWaOnjpR0kv34ntpY+PW3iUbJMuR5I4pdV80XvFJK7aS7wj0plbmueZxvZfN6IyRrp8wPU5hSMW8krt2XebHJ8nxGKu6MLUl7Vet6lOPm+L7kB5JzSV27LvNnlWQ18QlNJUcP8A51dNJr/lU+NR/TvJDl2R4XDtNL+KxC/xKytSg/gpc/GXyNhWqym96pJyffwS6JdDUSvPleX4fDO9GLnWWjxFdKU/9OPs014a956KlRttttt8W9W/G5gdXj4nnrYn+nUI9U6tjzOs5PdinKT5R1Zs8n2br4lptOnT6v2n+h0LItl6NBLdj63NviStRDck2MqVWpV3ux47i+7Og5Xk1OjFKEUl3GyhTSLyKtjGxcAAAAAAAAAAAAAoyoAhnpDyt1qCkl69NuS8HxX0Rx/H0Lr6H0Xi6CnFp8Gjj22WQujUk0vVd2EctxdBxfcYoyN5jqF7mirU3F9xFYa9FPwPJLBdG19Ue6c9C2DKPJHATSu3p3Wf9jzV6E1rxXU3NObXAyLBurKMacW5S03aalKTb91AR+nMkWzuS4jEy3aFFylznLSMF1k3ol4tEuyXYKjQtPGv1+Kw9Jp1P9WpwpruWptsFnka3a0aUFSw9GSh2dNbsXJ63dtZeLer6FiV5cu2XwuHalWf8ZiVwir9hB//AE+iZssZjZTspvSKW7ThaMIrgkorh5FsqiX9Dy1K3l4FZZo1n0tw0XBGKrX6v9DHhqdStLdpRcn3cF5k0yDYTVTrvefHd5Im61EWy7La+JlanFqPOUlp5E92f2Kp0rSn68+svsSnB5fCmkoxSS6HsSIrFRw6itEZgAAAAAAAAAAAAAAAAAAAAGqzzKo16bi1ryfRm1KNAfP+02SyoTkmtE/213ESxlA+jNqMhjiKb09dJ2f2Zw/P8qlRnJNWSdvBgQupCz7iljY1aNymXZW61VQ13F607aaco35X69EyDc7K7MLE0+2qVFCgm05NStdco86kvhj5uPOZYWVLDxcMJDs01aVWVnWqeMl7C+GPzPHD1YxjyhFRilpGMfdhHkv2zFUxCN4zr0OZochwVShLESqSi3VmpJRvole1/Kx75Yj59FxNxkuy9fENOScKffxY3SNSqkpy3YJyk+UfuSXI9iatVqVb1Y+6vuTnItlqNBLdir9XxJBTpJcDLUavKcipUYpRikbaMUi4AAAAAAAAAAAAAAAAAAAAAAAAAAABSSuRDbHZmNeDlFLfS/8AJdGTAtnG4HzLm2VSpSas7XtrxT6M9+zlJRpznzlNpeEVb/feOu7UbKxr3lFJT59JLoyHU9kKzlGCShBdOXN2+oEdr1eS49Fx+Rs8p2YxGIs7bkOsuPkjoOR7H0aST3d6fWWrJRQwyitEKIpkOxVGjZtb0ustSV0cNGK0RnAAAAAAAAAAAAAAAAAAAAAAAAAAAAAAAAAAAALFnZR6F4AokV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8" descr="https://encrypted-tbn3.gstatic.com/images?q=tbn:ANd9GcSpFB1yVbmIIvxI3spajqBZ0UHaCRLE6x_1UUg9MsUFxsB7-wqZT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Rectangle 4"/>
          <p:cNvSpPr/>
          <p:nvPr/>
        </p:nvSpPr>
        <p:spPr>
          <a:xfrm>
            <a:off x="176287" y="105893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Nova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Solução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: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8422" y="4869160"/>
            <a:ext cx="71579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dirty="0" err="1">
                <a:solidFill>
                  <a:srgbClr val="000000"/>
                </a:solidFill>
                <a:latin typeface="Arial" charset="0"/>
              </a:rPr>
              <a:t>ip</a:t>
            </a:r>
            <a:r>
              <a:rPr lang="en-US" sz="1600" dirty="0">
                <a:solidFill>
                  <a:srgbClr val="000000"/>
                </a:solidFill>
                <a:latin typeface="Arial" charset="0"/>
              </a:rPr>
              <a:t> route add </a:t>
            </a:r>
            <a:r>
              <a:rPr lang="en-US" sz="1600" dirty="0" err="1" smtClean="0">
                <a:solidFill>
                  <a:srgbClr val="000000"/>
                </a:solidFill>
                <a:latin typeface="Arial" charset="0"/>
              </a:rPr>
              <a:t>x.x.x.x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charset="0"/>
              </a:rPr>
              <a:t>255.255.254.0 &lt;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wan5_gw</a:t>
            </a:r>
            <a:r>
              <a:rPr lang="en-US" sz="1600" dirty="0">
                <a:solidFill>
                  <a:srgbClr val="000000"/>
                </a:solidFill>
                <a:latin typeface="Arial" charset="0"/>
              </a:rPr>
              <a:t>&gt; 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7 </a:t>
            </a:r>
            <a:r>
              <a:rPr lang="en-US" sz="1600" dirty="0">
                <a:solidFill>
                  <a:srgbClr val="000000"/>
                </a:solidFill>
                <a:latin typeface="Arial" charset="0"/>
              </a:rPr>
              <a:t>static</a:t>
            </a:r>
          </a:p>
          <a:p>
            <a:pPr marL="457200" lvl="1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00808"/>
            <a:ext cx="5592861" cy="266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782571"/>
            <a:ext cx="6336704" cy="170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39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Gestão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</a:t>
            </a: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Centralizada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de VPN’s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AutoShape 4" descr="data:image/jpeg;base64,/9j/4AAQSkZJRgABAQAAAQABAAD/2wCEAAkGBxISEBAUEhIVFBAUEBAQFBQPFBAUFhUUFRQWFxcVFBQYHCggGBolHBUUITEhJSkrLy4uFx8zODMsNygtLisBCgoKDgwOFBAQFCwlHBw3NywsLCwsNywsLCwsLCwsLDcsLCw3LCssLDcrKywrLCwsLCwsLDcsNywsLCwsLCwsLP/AABEIAM0A9gMBIgACEQEDEQH/xAAcAAEAAQUBAQAAAAAAAAAAAAAABgECAwUHBAj/xAA/EAACAQIDBQQIBAQEBwAAAAAAAQIDEQQFIQYSMUFRE2FxgQciMlJikaHBI0LR8BRy4fFDU4OxM2NzgpKyw//EABYBAQEBAAAAAAAAAAAAAAAAAAABAv/EABcRAQEBAQAAAAAAAAAAAAAAAAARATH/2gAMAwEAAhEDEQA/AO4gAAAAAAAAAAAAAAAAAAAAAAAAAAAAAAAAAAAAAAAAAAAAAAAAAAAAAAAAAAAAAAAAAAAAABS4FQWdor2ut7ja6v8AIuuBUAAAAAAAAAAAAAAAAAAAAAAAAAAAAAAAAAAAaLPdrMLhU+0qJz9yGsvPocz2i9JOJrXjQtRp8NPba/mCV1LO9o8NhVetVSfKEdZP/tRzfaD0nVql44aPZR4bz1m/sjn1XEOUm5ybk+O87t+fMscwPfLM62/2jqz7S997ee9fxJTk3pLxVKyqWrU17+k7fzr73ILcXBH0Ds9tnhcXZRnuVX/h1bJ3+F8JEjufLsajXAmuy/pGxGH3YVr1qPD1n68V8Mufg/oB24GsyPPaGLp79CakvzReko90o8jZXCqgAAAAAAAAAAAAAAAAAAAAABRsCoI1n+22Fwqac+0qe5Taeve+COZbQ7fYrE3jF9lSf5aeja75cQldQz/bLC4VNSnv1Pcp2b83wRzTaH0h4nEXjTfY03yh7TXfIh0531b17yxzAuqzbd5Nt9+rLHMvoYedSSjCEpyaulCLk7dbLkUxGGnCThOEozjZuMk01dXV1y0Awss1XDXuf2f6l1wBSMr/AKFS2Ufn1Rbv20fk+T/RgZLgtKOVgPdluZ1cPUjUozcJrg4v6Pqu47DsV6QqWK3aVe1LEuyXKFR/D7su75dDhrm2KaalG13Nv1VFNyb+FLVsD6sTKkC9H2f4mUYUcYlv6KnLe3qlulVLS/R3v1J4gZqoACgAAAAAAAAAAAFtSaim20kuLbsl5gXFJSSV3ourIZtF6RcLh7xp/jVVpaPsp97OZ5/tpisXdSnuU/cp6Lz6hHVdoNvMLhk1GXa1PdptWv3yOZ5/t1i8Tdb3Z0/cp6fN8WRRyDkKMkpdeJY5ljZa2BkppNpOSim9ZS3rLvdk39DbzyVU6lJ1Ki/h5v24q8rKN23Su5bqej5pJ3toaNs2OV5zOjaL/Eo6qVOdmnF30V+Cu724AdBWf4WMoyVSld0+y9SUbaNOC6xj60uKVjY4WUVF9m4xcm5SqTteUnxe5e/he1rLRogM8tpVmq2G3ZbslUqUZ7sFZO9nxjFy3ZvdukorTgzfy2zw1N7u7XVrpxSSlTa/K4yluPxXy5sNLtjlNKnFTpqtOo5uVWpOE9y0ubluqKe9ayXXwImb3aXaOeJe7GdTsFZ7tVUk3Jc3uJadzbNDcCty2VuZRyKAY3UcePs9Xy8e7vL5tJXk7Lqz3ZblNbEf8OP4fB1anq011Sf5n3JPvsSXJsho4d6Wq1YpNVai9m99KVNtqNrP1nd62EK0eW5BWq2lL8Gk/wA1SL7SS+Clx85W8yWZZllKgvw42k1aU5PeqS8Z8l3Rsj0Ofz5t6t+YjO7SWrfJGuMpFshQ3sRF8oqU/pZfVo6AiM7J5a6UXKTTnJLhwS6X/fAkyJrWKgAigAAAAAAYcTiYU4uU5KMVzk7AZjHWrRhFynJRiuLk0l8zn20vpSoUrww0e1nw3npBfqcwz3ajFYtt1qjceUI6RXkEdY2i9JmGo3jQ/GqcLrSCfjzOY59tfisW32lRqHKEPVj/AFI7cqmBkuVTMdyoVfcXLbi4FblLlGylwK3KXKXKXCPRhMZOlK8JWel1o07O63ovR666lmIxEpycpycpPi5O/h5dxhuUAq5FDLhsPOrPcpwlUqPXdgru3V8orvdkSbLtl4QtLEy35f5VGTUV/wBSpxl4Rt4sQqPYDAVa8nGlByt7UuEIfzzei8OPRMk2X7OUadnWar1Pd1VGPlxqedl3G337RUYpRpx9mEEoxj4RRilUNRKz1Krdr8FoktEl0S5I81Op7T6yf0sv90zBWxFu98kuZtsk2Yr11HfvCn9X18Buka6M5TluwTlLu+5LtntlpXU6r16IkmTbPUqEUoxV+vM3cKaRnqxiwuHUUkj0ABQAAAAAMdWrGKbk0ori27I8OfZxSwlCdaq7QivOUnwiu9nAtsNusTjZNbzp0NbQg7XXxP8AfmB0zaj0o0KG9DD/AItRaXXsp+P9/A5Rnu0+Jxcm61RuPuRuory5+ZoIyL1IVGVMqmY0y5Mir0y5FiLkUXpi5QBF1wy24uAuUuCgUuC2c0lq7cvPoje5bsvWqJSrP+GpPVb6vWmvgpflXfO3gEaNatRSblJ2jGKcpSfSMVqySZdsnLSWKk6UePY03GVV/wA8tY013avwN/gcNSw6aw8Ny6tKpJ71Wf8ANU5L4Y2SLpSNRKuoKFOHZ0oRp0+cYXvLvnJ6zfeyyUzDUrGLDwqVpbtKLk+q4LxYIvq10jNluWV8S/w4tR5zlw8kSnIdh1dTrvelx3eSJzhMDGCSikkuhKsRnINjqdK0pLfn1l9iV0aCitEZUipFAAAAAAAAAwUYHJvTniZNYakn6tpVWurb3V/6y+Zx5HZ/S9QvVoPl2Tj8pSf3OT5nhd1XQ1GtqO2qLKOJT5lykePF4TjKOj5kVs4yMkWaOnjpR0kv34ntpY+PW3iUbJMuR5I4pdV80XvFJK7aS7wj0plbmueZxvZfN6IyRrp8wPU5hSMW8krt2XebHJ8nxGKu6MLUl7Vet6lOPm+L7kB5JzSV27LvNnlWQ18QlNJUcP8A51dNJr/lU+NR/TvJDl2R4XDtNL+KxC/xKytSg/gpc/GXyNhWqym96pJyffwS6JdDUSvPleX4fDO9GLnWWjxFdKU/9OPs014a956KlRttttt8W9W/G5gdXj4nnrYn+nUI9U6tjzOs5PdinKT5R1Zs8n2br4lptOnT6v2n+h0LItl6NBLdj63NviStRDck2MqVWpV3ux47i+7Og5Xk1OjFKEUl3GyhTSLyKtjGxcAAAAAAAAAAAAAoyoAhnpDyt1qCkl69NuS8HxX0Rx/H0Lr6H0Xi6CnFp8Gjj22WQujUk0vVd2EctxdBxfcYoyN5jqF7mirU3F9xFYa9FPwPJLBdG19Ue6c9C2DKPJHATSu3p3Wf9jzV6E1rxXU3NObXAyLBurKMacW5S03aalKTb91AR+nMkWzuS4jEy3aFFylznLSMF1k3ol4tEuyXYKjQtPGv1+Kw9Jp1P9WpwpruWptsFnka3a0aUFSw9GSh2dNbsXJ63dtZeLer6FiV5cu2XwuHalWf8ZiVwir9hB//AE+iZssZjZTspvSKW7ThaMIrgkorh5FsqiX9Dy1K3l4FZZo1n0tw0XBGKrX6v9DHhqdStLdpRcn3cF5k0yDYTVTrvefHd5Im61EWy7La+JlanFqPOUlp5E92f2Kp0rSn68+svsSnB5fCmkoxSS6HsSIrFRw6itEZgAAAAAAAAAAAAAAAAAAAAGqzzKo16bi1ryfRm1KNAfP+02SyoTkmtE/213ESxlA+jNqMhjiKb09dJ2f2Zw/P8qlRnJNWSdvBgQupCz7iljY1aNymXZW61VQ13F607aaco35X69EyDc7K7MLE0+2qVFCgm05NStdco86kvhj5uPOZYWVLDxcMJDs01aVWVnWqeMl7C+GPzPHD1YxjyhFRilpGMfdhHkv2zFUxCN4zr0OZochwVShLESqSi3VmpJRvole1/Kx75Yj59FxNxkuy9fENOScKffxY3SNSqkpy3YJyk+UfuSXI9iatVqVb1Y+6vuTnItlqNBLdir9XxJBTpJcDLUavKcipUYpRikbaMUi4AAAAAAAAAAAAAAAAAAAAAAAAAAABSSuRDbHZmNeDlFLfS/8AJdGTAtnG4HzLm2VSpSas7XtrxT6M9+zlJRpznzlNpeEVb/feOu7UbKxr3lFJT59JLoyHU9kKzlGCShBdOXN2+oEdr1eS49Fx+Rs8p2YxGIs7bkOsuPkjoOR7H0aST3d6fWWrJRQwyitEKIpkOxVGjZtb0ustSV0cNGK0RnAAAAAAAAAAAAAAAAAAAAAAAAAAAAAAAAAAAALFnZR6F4AokV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8" descr="https://encrypted-tbn3.gstatic.com/images?q=tbn:ANd9GcSpFB1yVbmIIvxI3spajqBZ0UHaCRLE6x_1UUg9MsUFxsB7-wqZT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Rectangle 4"/>
          <p:cNvSpPr/>
          <p:nvPr/>
        </p:nvSpPr>
        <p:spPr>
          <a:xfrm>
            <a:off x="176287" y="105893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Vigor2860/2925/2960/3900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8194" name="Picture 2" descr="http://www.visus.pt/draytek/images/exemplo_2860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5567580" cy="443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29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Balanceamento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de </a:t>
            </a: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Carga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via VPN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AutoShape 4" descr="data:image/jpeg;base64,/9j/4AAQSkZJRgABAQAAAQABAAD/2wCEAAkGBxISEBAUEhIVFBAUEBAQFBQPFBAUFhUUFRQWFxcVFBQYHCggGBolHBUUITEhJSkrLy4uFx8zODMsNygtLisBCgoKDgwOFBAQFCwlHBw3NywsLCwsNywsLCwsLCwsLDcsLCw3LCssLDcrKywrLCwsLCwsLDcsNywsLCwsLCwsLP/AABEIAM0A9gMBIgACEQEDEQH/xAAcAAEAAQUBAQAAAAAAAAAAAAAABgECAwUHBAj/xAA/EAACAQIDBQQIBAQEBwAAAAAAAQIDEQQFIQYSMUFRE2FxgQciMlJikaHBI0LR8BRy4fFDU4OxM2NzgpKyw//EABYBAQEBAAAAAAAAAAAAAAAAAAABAv/EABcRAQEBAQAAAAAAAAAAAAAAAAARATH/2gAMAwEAAhEDEQA/AO4gAAAAAAAAAAAAAAAAAAAAAAAAAAAAAAAAAAAAAAAAAAAAAAAAAAAAAAAAAAAAAAAAAAAAABS4FQWdor2ut7ja6v8AIuuBUAAAAAAAAAAAAAAAAAAAAAAAAAAAAAAAAAAAaLPdrMLhU+0qJz9yGsvPocz2i9JOJrXjQtRp8NPba/mCV1LO9o8NhVetVSfKEdZP/tRzfaD0nVql44aPZR4bz1m/sjn1XEOUm5ybk+O87t+fMscwPfLM62/2jqz7S997ee9fxJTk3pLxVKyqWrU17+k7fzr73ILcXBH0Ds9tnhcXZRnuVX/h1bJ3+F8JEjufLsajXAmuy/pGxGH3YVr1qPD1n68V8Mufg/oB24GsyPPaGLp79CakvzReko90o8jZXCqgAAAAAAAAAAAAAAAAAAAAABRsCoI1n+22Fwqac+0qe5Taeve+COZbQ7fYrE3jF9lSf5aeja75cQldQz/bLC4VNSnv1Pcp2b83wRzTaH0h4nEXjTfY03yh7TXfIh0531b17yxzAuqzbd5Nt9+rLHMvoYedSSjCEpyaulCLk7dbLkUxGGnCThOEozjZuMk01dXV1y0Awss1XDXuf2f6l1wBSMr/AKFS2Ufn1Rbv20fk+T/RgZLgtKOVgPdluZ1cPUjUozcJrg4v6Pqu47DsV6QqWK3aVe1LEuyXKFR/D7su75dDhrm2KaalG13Nv1VFNyb+FLVsD6sTKkC9H2f4mUYUcYlv6KnLe3qlulVLS/R3v1J4gZqoACgAAAAAAAAAAAFtSaim20kuLbsl5gXFJSSV3ourIZtF6RcLh7xp/jVVpaPsp97OZ5/tpisXdSnuU/cp6Lz6hHVdoNvMLhk1GXa1PdptWv3yOZ5/t1i8Tdb3Z0/cp6fN8WRRyDkKMkpdeJY5ljZa2BkppNpOSim9ZS3rLvdk39DbzyVU6lJ1Ki/h5v24q8rKN23Su5bqej5pJ3toaNs2OV5zOjaL/Eo6qVOdmnF30V+Cu724AdBWf4WMoyVSld0+y9SUbaNOC6xj60uKVjY4WUVF9m4xcm5SqTteUnxe5e/he1rLRogM8tpVmq2G3ZbslUqUZ7sFZO9nxjFy3ZvdukorTgzfy2zw1N7u7XVrpxSSlTa/K4yluPxXy5sNLtjlNKnFTpqtOo5uVWpOE9y0ubluqKe9ayXXwImb3aXaOeJe7GdTsFZ7tVUk3Jc3uJadzbNDcCty2VuZRyKAY3UcePs9Xy8e7vL5tJXk7Lqz3ZblNbEf8OP4fB1anq011Sf5n3JPvsSXJsho4d6Wq1YpNVai9m99KVNtqNrP1nd62EK0eW5BWq2lL8Gk/wA1SL7SS+Clx85W8yWZZllKgvw42k1aU5PeqS8Z8l3Rsj0Ofz5t6t+YjO7SWrfJGuMpFshQ3sRF8oqU/pZfVo6AiM7J5a6UXKTTnJLhwS6X/fAkyJrWKgAigAAAAAAYcTiYU4uU5KMVzk7AZjHWrRhFynJRiuLk0l8zn20vpSoUrww0e1nw3npBfqcwz3ajFYtt1qjceUI6RXkEdY2i9JmGo3jQ/GqcLrSCfjzOY59tfisW32lRqHKEPVj/AFI7cqmBkuVTMdyoVfcXLbi4FblLlGylwK3KXKXKXCPRhMZOlK8JWel1o07O63ovR666lmIxEpycpycpPi5O/h5dxhuUAq5FDLhsPOrPcpwlUqPXdgru3V8orvdkSbLtl4QtLEy35f5VGTUV/wBSpxl4Rt4sQqPYDAVa8nGlByt7UuEIfzzei8OPRMk2X7OUadnWar1Pd1VGPlxqedl3G337RUYpRpx9mEEoxj4RRilUNRKz1Krdr8FoktEl0S5I81Op7T6yf0sv90zBWxFu98kuZtsk2Yr11HfvCn9X18Buka6M5TluwTlLu+5LtntlpXU6r16IkmTbPUqEUoxV+vM3cKaRnqxiwuHUUkj0ABQAAAAAMdWrGKbk0ori27I8OfZxSwlCdaq7QivOUnwiu9nAtsNusTjZNbzp0NbQg7XXxP8AfmB0zaj0o0KG9DD/AItRaXXsp+P9/A5Rnu0+Jxcm61RuPuRuory5+ZoIyL1IVGVMqmY0y5Mir0y5FiLkUXpi5QBF1wy24uAuUuCgUuC2c0lq7cvPoje5bsvWqJSrP+GpPVb6vWmvgpflXfO3gEaNatRSblJ2jGKcpSfSMVqySZdsnLSWKk6UePY03GVV/wA8tY013avwN/gcNSw6aw8Ny6tKpJ71Wf8ANU5L4Y2SLpSNRKuoKFOHZ0oRp0+cYXvLvnJ6zfeyyUzDUrGLDwqVpbtKLk+q4LxYIvq10jNluWV8S/w4tR5zlw8kSnIdh1dTrvelx3eSJzhMDGCSikkuhKsRnINjqdK0pLfn1l9iV0aCitEZUipFAAAAAAAAAwUYHJvTniZNYakn6tpVWurb3V/6y+Zx5HZ/S9QvVoPl2Tj8pSf3OT5nhd1XQ1GtqO2qLKOJT5lykePF4TjKOj5kVs4yMkWaOnjpR0kv34ntpY+PW3iUbJMuR5I4pdV80XvFJK7aS7wj0plbmueZxvZfN6IyRrp8wPU5hSMW8krt2XebHJ8nxGKu6MLUl7Vet6lOPm+L7kB5JzSV27LvNnlWQ18QlNJUcP8A51dNJr/lU+NR/TvJDl2R4XDtNL+KxC/xKytSg/gpc/GXyNhWqym96pJyffwS6JdDUSvPleX4fDO9GLnWWjxFdKU/9OPs014a956KlRttttt8W9W/G5gdXj4nnrYn+nUI9U6tjzOs5PdinKT5R1Zs8n2br4lptOnT6v2n+h0LItl6NBLdj63NviStRDck2MqVWpV3ux47i+7Og5Xk1OjFKEUl3GyhTSLyKtjGxcAAAAAAAAAAAAAoyoAhnpDyt1qCkl69NuS8HxX0Rx/H0Lr6H0Xi6CnFp8Gjj22WQujUk0vVd2EctxdBxfcYoyN5jqF7mirU3F9xFYa9FPwPJLBdG19Ue6c9C2DKPJHATSu3p3Wf9jzV6E1rxXU3NObXAyLBurKMacW5S03aalKTb91AR+nMkWzuS4jEy3aFFylznLSMF1k3ol4tEuyXYKjQtPGv1+Kw9Jp1P9WpwpruWptsFnka3a0aUFSw9GSh2dNbsXJ63dtZeLer6FiV5cu2XwuHalWf8ZiVwir9hB//AE+iZssZjZTspvSKW7ThaMIrgkorh5FsqiX9Dy1K3l4FZZo1n0tw0XBGKrX6v9DHhqdStLdpRcn3cF5k0yDYTVTrvefHd5Im61EWy7La+JlanFqPOUlp5E92f2Kp0rSn68+svsSnB5fCmkoxSS6HsSIrFRw6itEZgAAAAAAAAAAAAAAAAAAAAGqzzKo16bi1ryfRm1KNAfP+02SyoTkmtE/213ESxlA+jNqMhjiKb09dJ2f2Zw/P8qlRnJNWSdvBgQupCz7iljY1aNymXZW61VQ13F607aaco35X69EyDc7K7MLE0+2qVFCgm05NStdco86kvhj5uPOZYWVLDxcMJDs01aVWVnWqeMl7C+GPzPHD1YxjyhFRilpGMfdhHkv2zFUxCN4zr0OZochwVShLESqSi3VmpJRvole1/Kx75Yj59FxNxkuy9fENOScKffxY3SNSqkpy3YJyk+UfuSXI9iatVqVb1Y+6vuTnItlqNBLdir9XxJBTpJcDLUavKcipUYpRikbaMUi4AAAAAAAAAAAAAAAAAAAAAAAAAAABSSuRDbHZmNeDlFLfS/8AJdGTAtnG4HzLm2VSpSas7XtrxT6M9+zlJRpznzlNpeEVb/feOu7UbKxr3lFJT59JLoyHU9kKzlGCShBdOXN2+oEdr1eS49Fx+Rs8p2YxGIs7bkOsuPkjoOR7H0aST3d6fWWrJRQwyitEKIpkOxVGjZtb0ustSV0cNGK0RnAAAAAAAAAAAAAAAAAAAAAAAAAAAAAAAAAAAALFnZR6F4AokV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8" descr="https://encrypted-tbn3.gstatic.com/images?q=tbn:ANd9GcSpFB1yVbmIIvxI3spajqBZ0UHaCRLE6x_1UUg9MsUFxsB7-wqZT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Rectangle 4"/>
          <p:cNvSpPr/>
          <p:nvPr/>
        </p:nvSpPr>
        <p:spPr>
          <a:xfrm>
            <a:off x="176287" y="105893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Vigor2830/2860/2925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95103"/>
            <a:ext cx="4228731" cy="4347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69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Gestão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</a:t>
            </a: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Centralizada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de AP’s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AutoShape 4" descr="data:image/jpeg;base64,/9j/4AAQSkZJRgABAQAAAQABAAD/2wCEAAkGBxISEBAUEhIVFBAUEBAQFBQPFBAUFhUUFRQWFxcVFBQYHCggGBolHBUUITEhJSkrLy4uFx8zODMsNygtLisBCgoKDgwOFBAQFCwlHBw3NywsLCwsNywsLCwsLCwsLDcsLCw3LCssLDcrKywrLCwsLCwsLDcsNywsLCwsLCwsLP/AABEIAM0A9gMBIgACEQEDEQH/xAAcAAEAAQUBAQAAAAAAAAAAAAAABgECAwUHBAj/xAA/EAACAQIDBQQIBAQEBwAAAAAAAQIDEQQFIQYSMUFRE2FxgQciMlJikaHBI0LR8BRy4fFDU4OxM2NzgpKyw//EABYBAQEBAAAAAAAAAAAAAAAAAAABAv/EABcRAQEBAQAAAAAAAAAAAAAAAAARATH/2gAMAwEAAhEDEQA/AO4gAAAAAAAAAAAAAAAAAAAAAAAAAAAAAAAAAAAAAAAAAAAAAAAAAAAAAAAAAAAAAAAAAAAAABS4FQWdor2ut7ja6v8AIuuBUAAAAAAAAAAAAAAAAAAAAAAAAAAAAAAAAAAAaLPdrMLhU+0qJz9yGsvPocz2i9JOJrXjQtRp8NPba/mCV1LO9o8NhVetVSfKEdZP/tRzfaD0nVql44aPZR4bz1m/sjn1XEOUm5ybk+O87t+fMscwPfLM62/2jqz7S997ee9fxJTk3pLxVKyqWrU17+k7fzr73ILcXBH0Ds9tnhcXZRnuVX/h1bJ3+F8JEjufLsajXAmuy/pGxGH3YVr1qPD1n68V8Mufg/oB24GsyPPaGLp79CakvzReko90o8jZXCqgAAAAAAAAAAAAAAAAAAAAABRsCoI1n+22Fwqac+0qe5Taeve+COZbQ7fYrE3jF9lSf5aeja75cQldQz/bLC4VNSnv1Pcp2b83wRzTaH0h4nEXjTfY03yh7TXfIh0531b17yxzAuqzbd5Nt9+rLHMvoYedSSjCEpyaulCLk7dbLkUxGGnCThOEozjZuMk01dXV1y0Awss1XDXuf2f6l1wBSMr/AKFS2Ufn1Rbv20fk+T/RgZLgtKOVgPdluZ1cPUjUozcJrg4v6Pqu47DsV6QqWK3aVe1LEuyXKFR/D7su75dDhrm2KaalG13Nv1VFNyb+FLVsD6sTKkC9H2f4mUYUcYlv6KnLe3qlulVLS/R3v1J4gZqoACgAAAAAAAAAAAFtSaim20kuLbsl5gXFJSSV3ourIZtF6RcLh7xp/jVVpaPsp97OZ5/tpisXdSnuU/cp6Lz6hHVdoNvMLhk1GXa1PdptWv3yOZ5/t1i8Tdb3Z0/cp6fN8WRRyDkKMkpdeJY5ljZa2BkppNpOSim9ZS3rLvdk39DbzyVU6lJ1Ki/h5v24q8rKN23Su5bqej5pJ3toaNs2OV5zOjaL/Eo6qVOdmnF30V+Cu724AdBWf4WMoyVSld0+y9SUbaNOC6xj60uKVjY4WUVF9m4xcm5SqTteUnxe5e/he1rLRogM8tpVmq2G3ZbslUqUZ7sFZO9nxjFy3ZvdukorTgzfy2zw1N7u7XVrpxSSlTa/K4yluPxXy5sNLtjlNKnFTpqtOo5uVWpOE9y0ubluqKe9ayXXwImb3aXaOeJe7GdTsFZ7tVUk3Jc3uJadzbNDcCty2VuZRyKAY3UcePs9Xy8e7vL5tJXk7Lqz3ZblNbEf8OP4fB1anq011Sf5n3JPvsSXJsho4d6Wq1YpNVai9m99KVNtqNrP1nd62EK0eW5BWq2lL8Gk/wA1SL7SS+Clx85W8yWZZllKgvw42k1aU5PeqS8Z8l3Rsj0Ofz5t6t+YjO7SWrfJGuMpFshQ3sRF8oqU/pZfVo6AiM7J5a6UXKTTnJLhwS6X/fAkyJrWKgAigAAAAAAYcTiYU4uU5KMVzk7AZjHWrRhFynJRiuLk0l8zn20vpSoUrww0e1nw3npBfqcwz3ajFYtt1qjceUI6RXkEdY2i9JmGo3jQ/GqcLrSCfjzOY59tfisW32lRqHKEPVj/AFI7cqmBkuVTMdyoVfcXLbi4FblLlGylwK3KXKXKXCPRhMZOlK8JWel1o07O63ovR666lmIxEpycpycpPi5O/h5dxhuUAq5FDLhsPOrPcpwlUqPXdgru3V8orvdkSbLtl4QtLEy35f5VGTUV/wBSpxl4Rt4sQqPYDAVa8nGlByt7UuEIfzzei8OPRMk2X7OUadnWar1Pd1VGPlxqedl3G337RUYpRpx9mEEoxj4RRilUNRKz1Krdr8FoktEl0S5I81Op7T6yf0sv90zBWxFu98kuZtsk2Yr11HfvCn9X18Buka6M5TluwTlLu+5LtntlpXU6r16IkmTbPUqEUoxV+vM3cKaRnqxiwuHUUkj0ABQAAAAAMdWrGKbk0ori27I8OfZxSwlCdaq7QivOUnwiu9nAtsNusTjZNbzp0NbQg7XXxP8AfmB0zaj0o0KG9DD/AItRaXXsp+P9/A5Rnu0+Jxcm61RuPuRuory5+ZoIyL1IVGVMqmY0y5Mir0y5FiLkUXpi5QBF1wy24uAuUuCgUuC2c0lq7cvPoje5bsvWqJSrP+GpPVb6vWmvgpflXfO3gEaNatRSblJ2jGKcpSfSMVqySZdsnLSWKk6UePY03GVV/wA8tY013avwN/gcNSw6aw8Ny6tKpJ71Wf8ANU5L4Y2SLpSNRKuoKFOHZ0oRp0+cYXvLvnJ6zfeyyUzDUrGLDwqVpbtKLk+q4LxYIvq10jNluWV8S/w4tR5zlw8kSnIdh1dTrvelx3eSJzhMDGCSikkuhKsRnINjqdK0pLfn1l9iV0aCitEZUipFAAAAAAAAAwUYHJvTniZNYakn6tpVWurb3V/6y+Zx5HZ/S9QvVoPl2Tj8pSf3OT5nhd1XQ1GtqO2qLKOJT5lykePF4TjKOj5kVs4yMkWaOnjpR0kv34ntpY+PW3iUbJMuR5I4pdV80XvFJK7aS7wj0plbmueZxvZfN6IyRrp8wPU5hSMW8krt2XebHJ8nxGKu6MLUl7Vet6lOPm+L7kB5JzSV27LvNnlWQ18QlNJUcP8A51dNJr/lU+NR/TvJDl2R4XDtNL+KxC/xKytSg/gpc/GXyNhWqym96pJyffwS6JdDUSvPleX4fDO9GLnWWjxFdKU/9OPs014a956KlRttttt8W9W/G5gdXj4nnrYn+nUI9U6tjzOs5PdinKT5R1Zs8n2br4lptOnT6v2n+h0LItl6NBLdj63NviStRDck2MqVWpV3ux47i+7Og5Xk1OjFKEUl3GyhTSLyKtjGxcAAAAAAAAAAAAAoyoAhnpDyt1qCkl69NuS8HxX0Rx/H0Lr6H0Xi6CnFp8Gjj22WQujUk0vVd2EctxdBxfcYoyN5jqF7mirU3F9xFYa9FPwPJLBdG19Ue6c9C2DKPJHATSu3p3Wf9jzV6E1rxXU3NObXAyLBurKMacW5S03aalKTb91AR+nMkWzuS4jEy3aFFylznLSMF1k3ol4tEuyXYKjQtPGv1+Kw9Jp1P9WpwpruWptsFnka3a0aUFSw9GSh2dNbsXJ63dtZeLer6FiV5cu2XwuHalWf8ZiVwir9hB//AE+iZssZjZTspvSKW7ThaMIrgkorh5FsqiX9Dy1K3l4FZZo1n0tw0XBGKrX6v9DHhqdStLdpRcn3cF5k0yDYTVTrvefHd5Im61EWy7La+JlanFqPOUlp5E92f2Kp0rSn68+svsSnB5fCmkoxSS6HsSIrFRw6itEZgAAAAAAAAAAAAAAAAAAAAGqzzKo16bi1ryfRm1KNAfP+02SyoTkmtE/213ESxlA+jNqMhjiKb09dJ2f2Zw/P8qlRnJNWSdvBgQupCz7iljY1aNymXZW61VQ13F607aaco35X69EyDc7K7MLE0+2qVFCgm05NStdco86kvhj5uPOZYWVLDxcMJDs01aVWVnWqeMl7C+GPzPHD1YxjyhFRilpGMfdhHkv2zFUxCN4zr0OZochwVShLESqSi3VmpJRvole1/Kx75Yj59FxNxkuy9fENOScKffxY3SNSqkpy3YJyk+UfuSXI9iatVqVb1Y+6vuTnItlqNBLdir9XxJBTpJcDLUavKcipUYpRikbaMUi4AAAAAAAAAAAAAAAAAAAAAAAAAAABSSuRDbHZmNeDlFLfS/8AJdGTAtnG4HzLm2VSpSas7XtrxT6M9+zlJRpznzlNpeEVb/feOu7UbKxr3lFJT59JLoyHU9kKzlGCShBdOXN2+oEdr1eS49Fx+Rs8p2YxGIs7bkOsuPkjoOR7H0aST3d6fWWrJRQwyitEKIpkOxVGjZtb0ustSV0cNGK0RnAAAAAAAAAAAAAAAAAAAAAAAAAAAAAAAAAAAALFnZR6F4AokV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8" descr="https://encrypted-tbn3.gstatic.com/images?q=tbn:ANd9GcSpFB1yVbmIIvxI3spajqBZ0UHaCRLE6x_1UUg9MsUFxsB7-wqZT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Rectangle 4"/>
          <p:cNvSpPr/>
          <p:nvPr/>
        </p:nvSpPr>
        <p:spPr>
          <a:xfrm>
            <a:off x="176287" y="105893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Vigor2860/2925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9218" name="Picture 2" descr="http://www.visus.pt/draytek/images/exemplo_2860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55" y="1700808"/>
            <a:ext cx="8467725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41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Gestão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</a:t>
            </a: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Centralizada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de AP’s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AutoShape 4" descr="data:image/jpeg;base64,/9j/4AAQSkZJRgABAQAAAQABAAD/2wCEAAkGBxISEBAUEhIVFBAUEBAQFBQPFBAUFhUUFRQWFxcVFBQYHCggGBolHBUUITEhJSkrLy4uFx8zODMsNygtLisBCgoKDgwOFBAQFCwlHBw3NywsLCwsNywsLCwsLCwsLDcsLCw3LCssLDcrKywrLCwsLCwsLDcsNywsLCwsLCwsLP/AABEIAM0A9gMBIgACEQEDEQH/xAAcAAEAAQUBAQAAAAAAAAAAAAAABgECAwUHBAj/xAA/EAACAQIDBQQIBAQEBwAAAAAAAQIDEQQFIQYSMUFRE2FxgQciMlJikaHBI0LR8BRy4fFDU4OxM2NzgpKyw//EABYBAQEBAAAAAAAAAAAAAAAAAAABAv/EABcRAQEBAQAAAAAAAAAAAAAAAAARATH/2gAMAwEAAhEDEQA/AO4gAAAAAAAAAAAAAAAAAAAAAAAAAAAAAAAAAAAAAAAAAAAAAAAAAAAAAAAAAAAAAAAAAAAAABS4FQWdor2ut7ja6v8AIuuBUAAAAAAAAAAAAAAAAAAAAAAAAAAAAAAAAAAAaLPdrMLhU+0qJz9yGsvPocz2i9JOJrXjQtRp8NPba/mCV1LO9o8NhVetVSfKEdZP/tRzfaD0nVql44aPZR4bz1m/sjn1XEOUm5ybk+O87t+fMscwPfLM62/2jqz7S997ee9fxJTk3pLxVKyqWrU17+k7fzr73ILcXBH0Ds9tnhcXZRnuVX/h1bJ3+F8JEjufLsajXAmuy/pGxGH3YVr1qPD1n68V8Mufg/oB24GsyPPaGLp79CakvzReko90o8jZXCqgAAAAAAAAAAAAAAAAAAAAABRsCoI1n+22Fwqac+0qe5Taeve+COZbQ7fYrE3jF9lSf5aeja75cQldQz/bLC4VNSnv1Pcp2b83wRzTaH0h4nEXjTfY03yh7TXfIh0531b17yxzAuqzbd5Nt9+rLHMvoYedSSjCEpyaulCLk7dbLkUxGGnCThOEozjZuMk01dXV1y0Awss1XDXuf2f6l1wBSMr/AKFS2Ufn1Rbv20fk+T/RgZLgtKOVgPdluZ1cPUjUozcJrg4v6Pqu47DsV6QqWK3aVe1LEuyXKFR/D7su75dDhrm2KaalG13Nv1VFNyb+FLVsD6sTKkC9H2f4mUYUcYlv6KnLe3qlulVLS/R3v1J4gZqoACgAAAAAAAAAAAFtSaim20kuLbsl5gXFJSSV3ourIZtF6RcLh7xp/jVVpaPsp97OZ5/tpisXdSnuU/cp6Lz6hHVdoNvMLhk1GXa1PdptWv3yOZ5/t1i8Tdb3Z0/cp6fN8WRRyDkKMkpdeJY5ljZa2BkppNpOSim9ZS3rLvdk39DbzyVU6lJ1Ki/h5v24q8rKN23Su5bqej5pJ3toaNs2OV5zOjaL/Eo6qVOdmnF30V+Cu724AdBWf4WMoyVSld0+y9SUbaNOC6xj60uKVjY4WUVF9m4xcm5SqTteUnxe5e/he1rLRogM8tpVmq2G3ZbslUqUZ7sFZO9nxjFy3ZvdukorTgzfy2zw1N7u7XVrpxSSlTa/K4yluPxXy5sNLtjlNKnFTpqtOo5uVWpOE9y0ubluqKe9ayXXwImb3aXaOeJe7GdTsFZ7tVUk3Jc3uJadzbNDcCty2VuZRyKAY3UcePs9Xy8e7vL5tJXk7Lqz3ZblNbEf8OP4fB1anq011Sf5n3JPvsSXJsho4d6Wq1YpNVai9m99KVNtqNrP1nd62EK0eW5BWq2lL8Gk/wA1SL7SS+Clx85W8yWZZllKgvw42k1aU5PeqS8Z8l3Rsj0Ofz5t6t+YjO7SWrfJGuMpFshQ3sRF8oqU/pZfVo6AiM7J5a6UXKTTnJLhwS6X/fAkyJrWKgAigAAAAAAYcTiYU4uU5KMVzk7AZjHWrRhFynJRiuLk0l8zn20vpSoUrww0e1nw3npBfqcwz3ajFYtt1qjceUI6RXkEdY2i9JmGo3jQ/GqcLrSCfjzOY59tfisW32lRqHKEPVj/AFI7cqmBkuVTMdyoVfcXLbi4FblLlGylwK3KXKXKXCPRhMZOlK8JWel1o07O63ovR666lmIxEpycpycpPi5O/h5dxhuUAq5FDLhsPOrPcpwlUqPXdgru3V8orvdkSbLtl4QtLEy35f5VGTUV/wBSpxl4Rt4sQqPYDAVa8nGlByt7UuEIfzzei8OPRMk2X7OUadnWar1Pd1VGPlxqedl3G337RUYpRpx9mEEoxj4RRilUNRKz1Krdr8FoktEl0S5I81Op7T6yf0sv90zBWxFu98kuZtsk2Yr11HfvCn9X18Buka6M5TluwTlLu+5LtntlpXU6r16IkmTbPUqEUoxV+vM3cKaRnqxiwuHUUkj0ABQAAAAAMdWrGKbk0ori27I8OfZxSwlCdaq7QivOUnwiu9nAtsNusTjZNbzp0NbQg7XXxP8AfmB0zaj0o0KG9DD/AItRaXXsp+P9/A5Rnu0+Jxcm61RuPuRuory5+ZoIyL1IVGVMqmY0y5Mir0y5FiLkUXpi5QBF1wy24uAuUuCgUuC2c0lq7cvPoje5bsvWqJSrP+GpPVb6vWmvgpflXfO3gEaNatRSblJ2jGKcpSfSMVqySZdsnLSWKk6UePY03GVV/wA8tY013avwN/gcNSw6aw8Ny6tKpJ71Wf8ANU5L4Y2SLpSNRKuoKFOHZ0oRp0+cYXvLvnJ6zfeyyUzDUrGLDwqVpbtKLk+q4LxYIvq10jNluWV8S/w4tR5zlw8kSnIdh1dTrvelx3eSJzhMDGCSikkuhKsRnINjqdK0pLfn1l9iV0aCitEZUipFAAAAAAAAAwUYHJvTniZNYakn6tpVWurb3V/6y+Zx5HZ/S9QvVoPl2Tj8pSf3OT5nhd1XQ1GtqO2qLKOJT5lykePF4TjKOj5kVs4yMkWaOnjpR0kv34ntpY+PW3iUbJMuR5I4pdV80XvFJK7aS7wj0plbmueZxvZfN6IyRrp8wPU5hSMW8krt2XebHJ8nxGKu6MLUl7Vet6lOPm+L7kB5JzSV27LvNnlWQ18QlNJUcP8A51dNJr/lU+NR/TvJDl2R4XDtNL+KxC/xKytSg/gpc/GXyNhWqym96pJyffwS6JdDUSvPleX4fDO9GLnWWjxFdKU/9OPs014a956KlRttttt8W9W/G5gdXj4nnrYn+nUI9U6tjzOs5PdinKT5R1Zs8n2br4lptOnT6v2n+h0LItl6NBLdj63NviStRDck2MqVWpV3ux47i+7Og5Xk1OjFKEUl3GyhTSLyKtjGxcAAAAAAAAAAAAAoyoAhnpDyt1qCkl69NuS8HxX0Rx/H0Lr6H0Xi6CnFp8Gjj22WQujUk0vVd2EctxdBxfcYoyN5jqF7mirU3F9xFYa9FPwPJLBdG19Ue6c9C2DKPJHATSu3p3Wf9jzV6E1rxXU3NObXAyLBurKMacW5S03aalKTb91AR+nMkWzuS4jEy3aFFylznLSMF1k3ol4tEuyXYKjQtPGv1+Kw9Jp1P9WpwpruWptsFnka3a0aUFSw9GSh2dNbsXJ63dtZeLer6FiV5cu2XwuHalWf8ZiVwir9hB//AE+iZssZjZTspvSKW7ThaMIrgkorh5FsqiX9Dy1K3l4FZZo1n0tw0XBGKrX6v9DHhqdStLdpRcn3cF5k0yDYTVTrvefHd5Im61EWy7La+JlanFqPOUlp5E92f2Kp0rSn68+svsSnB5fCmkoxSS6HsSIrFRw6itEZgAAAAAAAAAAAAAAAAAAAAGqzzKo16bi1ryfRm1KNAfP+02SyoTkmtE/213ESxlA+jNqMhjiKb09dJ2f2Zw/P8qlRnJNWSdvBgQupCz7iljY1aNymXZW61VQ13F607aaco35X69EyDc7K7MLE0+2qVFCgm05NStdco86kvhj5uPOZYWVLDxcMJDs01aVWVnWqeMl7C+GPzPHD1YxjyhFRilpGMfdhHkv2zFUxCN4zr0OZochwVShLESqSi3VmpJRvole1/Kx75Yj59FxNxkuy9fENOScKffxY3SNSqkpy3YJyk+UfuSXI9iatVqVb1Y+6vuTnItlqNBLdir9XxJBTpJcDLUavKcipUYpRikbaMUi4AAAAAAAAAAAAAAAAAAAAAAAAAAABSSuRDbHZmNeDlFLfS/8AJdGTAtnG4HzLm2VSpSas7XtrxT6M9+zlJRpznzlNpeEVb/feOu7UbKxr3lFJT59JLoyHU9kKzlGCShBdOXN2+oEdr1eS49Fx+Rs8p2YxGIs7bkOsuPkjoOR7H0aST3d6fWWrJRQwyitEKIpkOxVGjZtb0ustSV0cNGK0RnAAAAAAAAAAAAAAAAAAAAAAAAAAAAAAAAAAAALFnZR6F4AokV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8" descr="https://encrypted-tbn3.gstatic.com/images?q=tbn:ANd9GcSpFB1yVbmIIvxI3spajqBZ0UHaCRLE6x_1UUg9MsUFxsB7-wqZT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Rectangle 4"/>
          <p:cNvSpPr/>
          <p:nvPr/>
        </p:nvSpPr>
        <p:spPr>
          <a:xfrm>
            <a:off x="176287" y="105893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Vigor2860/2925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07" y="1571099"/>
            <a:ext cx="8142973" cy="5286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73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Sensor de </a:t>
            </a: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Temperatura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AutoShape 4" descr="data:image/jpeg;base64,/9j/4AAQSkZJRgABAQAAAQABAAD/2wCEAAkGBxISEBAUEhIVFBAUEBAQFBQPFBAUFhUUFRQWFxcVFBQYHCggGBolHBUUITEhJSkrLy4uFx8zODMsNygtLisBCgoKDgwOFBAQFCwlHBw3NywsLCwsNywsLCwsLCwsLDcsLCw3LCssLDcrKywrLCwsLCwsLDcsNywsLCwsLCwsLP/AABEIAM0A9gMBIgACEQEDEQH/xAAcAAEAAQUBAQAAAAAAAAAAAAAABgECAwUHBAj/xAA/EAACAQIDBQQIBAQEBwAAAAAAAQIDEQQFIQYSMUFRE2FxgQciMlJikaHBI0LR8BRy4fFDU4OxM2NzgpKyw//EABYBAQEBAAAAAAAAAAAAAAAAAAABAv/EABcRAQEBAQAAAAAAAAAAAAAAAAARATH/2gAMAwEAAhEDEQA/AO4gAAAAAAAAAAAAAAAAAAAAAAAAAAAAAAAAAAAAAAAAAAAAAAAAAAAAAAAAAAAAAAAAAAAAABS4FQWdor2ut7ja6v8AIuuBUAAAAAAAAAAAAAAAAAAAAAAAAAAAAAAAAAAAaLPdrMLhU+0qJz9yGsvPocz2i9JOJrXjQtRp8NPba/mCV1LO9o8NhVetVSfKEdZP/tRzfaD0nVql44aPZR4bz1m/sjn1XEOUm5ybk+O87t+fMscwPfLM62/2jqz7S997ee9fxJTk3pLxVKyqWrU17+k7fzr73ILcXBH0Ds9tnhcXZRnuVX/h1bJ3+F8JEjufLsajXAmuy/pGxGH3YVr1qPD1n68V8Mufg/oB24GsyPPaGLp79CakvzReko90o8jZXCqgAAAAAAAAAAAAAAAAAAAAABRsCoI1n+22Fwqac+0qe5Taeve+COZbQ7fYrE3jF9lSf5aeja75cQldQz/bLC4VNSnv1Pcp2b83wRzTaH0h4nEXjTfY03yh7TXfIh0531b17yxzAuqzbd5Nt9+rLHMvoYedSSjCEpyaulCLk7dbLkUxGGnCThOEozjZuMk01dXV1y0Awss1XDXuf2f6l1wBSMr/AKFS2Ufn1Rbv20fk+T/RgZLgtKOVgPdluZ1cPUjUozcJrg4v6Pqu47DsV6QqWK3aVe1LEuyXKFR/D7su75dDhrm2KaalG13Nv1VFNyb+FLVsD6sTKkC9H2f4mUYUcYlv6KnLe3qlulVLS/R3v1J4gZqoACgAAAAAAAAAAAFtSaim20kuLbsl5gXFJSSV3ourIZtF6RcLh7xp/jVVpaPsp97OZ5/tpisXdSnuU/cp6Lz6hHVdoNvMLhk1GXa1PdptWv3yOZ5/t1i8Tdb3Z0/cp6fN8WRRyDkKMkpdeJY5ljZa2BkppNpOSim9ZS3rLvdk39DbzyVU6lJ1Ki/h5v24q8rKN23Su5bqej5pJ3toaNs2OV5zOjaL/Eo6qVOdmnF30V+Cu724AdBWf4WMoyVSld0+y9SUbaNOC6xj60uKVjY4WUVF9m4xcm5SqTteUnxe5e/he1rLRogM8tpVmq2G3ZbslUqUZ7sFZO9nxjFy3ZvdukorTgzfy2zw1N7u7XVrpxSSlTa/K4yluPxXy5sNLtjlNKnFTpqtOo5uVWpOE9y0ubluqKe9ayXXwImb3aXaOeJe7GdTsFZ7tVUk3Jc3uJadzbNDcCty2VuZRyKAY3UcePs9Xy8e7vL5tJXk7Lqz3ZblNbEf8OP4fB1anq011Sf5n3JPvsSXJsho4d6Wq1YpNVai9m99KVNtqNrP1nd62EK0eW5BWq2lL8Gk/wA1SL7SS+Clx85W8yWZZllKgvw42k1aU5PeqS8Z8l3Rsj0Ofz5t6t+YjO7SWrfJGuMpFshQ3sRF8oqU/pZfVo6AiM7J5a6UXKTTnJLhwS6X/fAkyJrWKgAigAAAAAAYcTiYU4uU5KMVzk7AZjHWrRhFynJRiuLk0l8zn20vpSoUrww0e1nw3npBfqcwz3ajFYtt1qjceUI6RXkEdY2i9JmGo3jQ/GqcLrSCfjzOY59tfisW32lRqHKEPVj/AFI7cqmBkuVTMdyoVfcXLbi4FblLlGylwK3KXKXKXCPRhMZOlK8JWel1o07O63ovR666lmIxEpycpycpPi5O/h5dxhuUAq5FDLhsPOrPcpwlUqPXdgru3V8orvdkSbLtl4QtLEy35f5VGTUV/wBSpxl4Rt4sQqPYDAVa8nGlByt7UuEIfzzei8OPRMk2X7OUadnWar1Pd1VGPlxqedl3G337RUYpRpx9mEEoxj4RRilUNRKz1Krdr8FoktEl0S5I81Op7T6yf0sv90zBWxFu98kuZtsk2Yr11HfvCn9X18Buka6M5TluwTlLu+5LtntlpXU6r16IkmTbPUqEUoxV+vM3cKaRnqxiwuHUUkj0ABQAAAAAMdWrGKbk0ori27I8OfZxSwlCdaq7QivOUnwiu9nAtsNusTjZNbzp0NbQg7XXxP8AfmB0zaj0o0KG9DD/AItRaXXsp+P9/A5Rnu0+Jxcm61RuPuRuory5+ZoIyL1IVGVMqmY0y5Mir0y5FiLkUXpi5QBF1wy24uAuUuCgUuC2c0lq7cvPoje5bsvWqJSrP+GpPVb6vWmvgpflXfO3gEaNatRSblJ2jGKcpSfSMVqySZdsnLSWKk6UePY03GVV/wA8tY013avwN/gcNSw6aw8Ny6tKpJ71Wf8ANU5L4Y2SLpSNRKuoKFOHZ0oRp0+cYXvLvnJ6zfeyyUzDUrGLDwqVpbtKLk+q4LxYIvq10jNluWV8S/w4tR5zlw8kSnIdh1dTrvelx3eSJzhMDGCSikkuhKsRnINjqdK0pLfn1l9iV0aCitEZUipFAAAAAAAAAwUYHJvTniZNYakn6tpVWurb3V/6y+Zx5HZ/S9QvVoPl2Tj8pSf3OT5nhd1XQ1GtqO2qLKOJT5lykePF4TjKOj5kVs4yMkWaOnjpR0kv34ntpY+PW3iUbJMuR5I4pdV80XvFJK7aS7wj0plbmueZxvZfN6IyRrp8wPU5hSMW8krt2XebHJ8nxGKu6MLUl7Vet6lOPm+L7kB5JzSV27LvNnlWQ18QlNJUcP8A51dNJr/lU+NR/TvJDl2R4XDtNL+KxC/xKytSg/gpc/GXyNhWqym96pJyffwS6JdDUSvPleX4fDO9GLnWWjxFdKU/9OPs014a956KlRttttt8W9W/G5gdXj4nnrYn+nUI9U6tjzOs5PdinKT5R1Zs8n2br4lptOnT6v2n+h0LItl6NBLdj63NviStRDck2MqVWpV3ux47i+7Og5Xk1OjFKEUl3GyhTSLyKtjGxcAAAAAAAAAAAAAoyoAhnpDyt1qCkl69NuS8HxX0Rx/H0Lr6H0Xi6CnFp8Gjj22WQujUk0vVd2EctxdBxfcYoyN5jqF7mirU3F9xFYa9FPwPJLBdG19Ue6c9C2DKPJHATSu3p3Wf9jzV6E1rxXU3NObXAyLBurKMacW5S03aalKTb91AR+nMkWzuS4jEy3aFFylznLSMF1k3ol4tEuyXYKjQtPGv1+Kw9Jp1P9WpwpruWptsFnka3a0aUFSw9GSh2dNbsXJ63dtZeLer6FiV5cu2XwuHalWf8ZiVwir9hB//AE+iZssZjZTspvSKW7ThaMIrgkorh5FsqiX9Dy1K3l4FZZo1n0tw0XBGKrX6v9DHhqdStLdpRcn3cF5k0yDYTVTrvefHd5Im61EWy7La+JlanFqPOUlp5E92f2Kp0rSn68+svsSnB5fCmkoxSS6HsSIrFRw6itEZgAAAAAAAAAAAAAAAAAAAAGqzzKo16bi1ryfRm1KNAfP+02SyoTkmtE/213ESxlA+jNqMhjiKb09dJ2f2Zw/P8qlRnJNWSdvBgQupCz7iljY1aNymXZW61VQ13F607aaco35X69EyDc7K7MLE0+2qVFCgm05NStdco86kvhj5uPOZYWVLDxcMJDs01aVWVnWqeMl7C+GPzPHD1YxjyhFRilpGMfdhHkv2zFUxCN4zr0OZochwVShLESqSi3VmpJRvole1/Kx75Yj59FxNxkuy9fENOScKffxY3SNSqkpy3YJyk+UfuSXI9iatVqVb1Y+6vuTnItlqNBLdir9XxJBTpJcDLUavKcipUYpRikbaMUi4AAAAAAAAAAAAAAAAAAAAAAAAAAABSSuRDbHZmNeDlFLfS/8AJdGTAtnG4HzLm2VSpSas7XtrxT6M9+zlJRpznzlNpeEVb/feOu7UbKxr3lFJT59JLoyHU9kKzlGCShBdOXN2+oEdr1eS49Fx+Rs8p2YxGIs7bkOsuPkjoOR7H0aST3d6fWWrJRQwyitEKIpkOxVGjZtb0ustSV0cNGK0RnAAAAAAAAAAAAAAAAAAAAAAAAAAAAAAAAAAAALFnZR6F4AokV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8" descr="https://encrypted-tbn3.gstatic.com/images?q=tbn:ANd9GcSpFB1yVbmIIvxI3spajqBZ0UHaCRLE6x_1UUg9MsUFxsB7-wqZT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5" name="Rectangle 4"/>
          <p:cNvSpPr/>
          <p:nvPr/>
        </p:nvSpPr>
        <p:spPr>
          <a:xfrm>
            <a:off x="176287" y="105893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Vigor2860/2925/2960/3900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2290" name="Picture 2" descr="Temperature on Vigor 2860 Ch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43" y="1556792"/>
            <a:ext cx="4903713" cy="407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928" y="3966410"/>
            <a:ext cx="5527576" cy="270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85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290513" y="908050"/>
            <a:ext cx="7473950" cy="5935663"/>
            <a:chOff x="183" y="572"/>
            <a:chExt cx="4708" cy="3739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183" y="572"/>
              <a:ext cx="218" cy="1488"/>
            </a:xfrm>
            <a:prstGeom prst="rect">
              <a:avLst/>
            </a:prstGeom>
            <a:solidFill>
              <a:srgbClr val="FFFFFF"/>
            </a:solidFill>
            <a:ln w="36000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124" name="Rectangle 4"/>
            <p:cNvSpPr>
              <a:spLocks noChangeArrowheads="1"/>
            </p:cNvSpPr>
            <p:nvPr/>
          </p:nvSpPr>
          <p:spPr bwMode="auto">
            <a:xfrm>
              <a:off x="3676" y="4110"/>
              <a:ext cx="1215" cy="201"/>
            </a:xfrm>
            <a:prstGeom prst="rect">
              <a:avLst/>
            </a:prstGeom>
            <a:solidFill>
              <a:srgbClr val="FFFFFF"/>
            </a:solidFill>
            <a:ln w="36000" cap="flat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87338" y="80963"/>
            <a:ext cx="8964612" cy="8636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600" b="1">
                <a:solidFill>
                  <a:srgbClr val="C50B0B"/>
                </a:solidFill>
                <a:latin typeface="Arial" charset="0"/>
              </a:rPr>
              <a:t>Agenda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611188" y="908050"/>
            <a:ext cx="6985000" cy="432144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marL="328613" indent="-328613">
              <a:lnSpc>
                <a:spcPct val="109000"/>
              </a:lnSpc>
              <a:buFont typeface="Wingdings" charset="2"/>
              <a:buChar char="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en-US" sz="22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Os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Novos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Produtos</a:t>
            </a:r>
            <a:endParaRPr lang="en-US" sz="2200" dirty="0" smtClean="0">
              <a:solidFill>
                <a:srgbClr val="000000"/>
              </a:solidFill>
              <a:latin typeface="Arial" charset="0"/>
              <a:cs typeface="Arial Unicode MS" pitchFamily="32" charset="0"/>
            </a:endParaRPr>
          </a:p>
          <a:p>
            <a:pPr marL="328613" indent="-328613">
              <a:lnSpc>
                <a:spcPct val="109000"/>
              </a:lnSpc>
              <a:buFont typeface="Wingdings" charset="2"/>
              <a:buChar char="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endParaRPr lang="en-US" sz="2200" dirty="0">
              <a:solidFill>
                <a:srgbClr val="000000"/>
              </a:solidFill>
              <a:latin typeface="Arial" charset="0"/>
              <a:cs typeface="Arial Unicode MS" pitchFamily="32" charset="0"/>
            </a:endParaRPr>
          </a:p>
          <a:p>
            <a:pPr marL="328613" indent="-328613">
              <a:lnSpc>
                <a:spcPct val="109000"/>
              </a:lnSpc>
              <a:buFont typeface="Wingdings" charset="2"/>
              <a:buChar char="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en-US" sz="22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Demonstração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de </a:t>
            </a:r>
            <a:r>
              <a:rPr lang="en-US" sz="22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Novas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Funcionalidades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:</a:t>
            </a:r>
            <a:endParaRPr lang="en-US" sz="2200" dirty="0">
              <a:solidFill>
                <a:srgbClr val="000000"/>
              </a:solidFill>
              <a:latin typeface="Arial" charset="0"/>
              <a:cs typeface="Arial Unicode MS" pitchFamily="32" charset="0"/>
            </a:endParaRPr>
          </a:p>
          <a:p>
            <a:pPr marL="1071563" lvl="1" indent="-334963">
              <a:lnSpc>
                <a:spcPct val="109000"/>
              </a:lnSpc>
              <a:buFont typeface="Wingdings" charset="2"/>
              <a:buChar char="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Dual 3G/4G</a:t>
            </a:r>
            <a:endParaRPr lang="en-US" sz="2000" dirty="0">
              <a:solidFill>
                <a:srgbClr val="000000"/>
              </a:solidFill>
              <a:latin typeface="Arial" charset="0"/>
              <a:cs typeface="Arial Unicode MS" pitchFamily="32" charset="0"/>
            </a:endParaRPr>
          </a:p>
          <a:p>
            <a:pPr marL="1071563" lvl="1" indent="-334963">
              <a:lnSpc>
                <a:spcPct val="109000"/>
              </a:lnSpc>
              <a:buFont typeface="Wingdings" charset="2"/>
              <a:buChar char="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Multi-VLAN 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para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3Play)</a:t>
            </a:r>
            <a:endParaRPr lang="en-US" sz="2000" dirty="0">
              <a:solidFill>
                <a:srgbClr val="000000"/>
              </a:solidFill>
              <a:latin typeface="Arial" charset="0"/>
              <a:cs typeface="Arial Unicode MS" pitchFamily="32" charset="0"/>
            </a:endParaRPr>
          </a:p>
          <a:p>
            <a:pPr marL="1071563" lvl="1" indent="-334963">
              <a:lnSpc>
                <a:spcPct val="109000"/>
              </a:lnSpc>
              <a:buFont typeface="Wingdings" charset="2"/>
              <a:buChar char="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Gestão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Centralizada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de VPN’s</a:t>
            </a:r>
          </a:p>
          <a:p>
            <a:pPr marL="1071563" lvl="1" indent="-334963">
              <a:lnSpc>
                <a:spcPct val="109000"/>
              </a:lnSpc>
              <a:buFont typeface="Wingdings" charset="2"/>
              <a:buChar char="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Balanceamento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de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Carga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via VPN</a:t>
            </a:r>
          </a:p>
          <a:p>
            <a:pPr marL="1071563" lvl="1" indent="-334963">
              <a:lnSpc>
                <a:spcPct val="109000"/>
              </a:lnSpc>
              <a:buFont typeface="Wingdings" charset="2"/>
              <a:buChar char="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Gestão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Centralizada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de AP’s</a:t>
            </a:r>
          </a:p>
          <a:p>
            <a:pPr marL="1071563" lvl="1" indent="-334963">
              <a:lnSpc>
                <a:spcPct val="109000"/>
              </a:lnSpc>
              <a:buFont typeface="Wingdings" charset="2"/>
              <a:buChar char="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Alertas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via SMS/Email</a:t>
            </a:r>
          </a:p>
          <a:p>
            <a:pPr marL="328613" indent="-328613">
              <a:lnSpc>
                <a:spcPct val="109000"/>
              </a:lnSpc>
              <a:buClrTx/>
              <a:buFontTx/>
              <a:buNone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endParaRPr lang="en-US" sz="2200" dirty="0">
              <a:solidFill>
                <a:srgbClr val="000000"/>
              </a:solidFill>
              <a:latin typeface="Arial" charset="0"/>
              <a:cs typeface="Arial Unicode MS" pitchFamily="32" charset="0"/>
            </a:endParaRPr>
          </a:p>
          <a:p>
            <a:pPr marL="328613" indent="-328613">
              <a:lnSpc>
                <a:spcPct val="109000"/>
              </a:lnSpc>
              <a:buFont typeface="Wingdings" charset="2"/>
              <a:buChar char="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en-US" sz="22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Outras</a:t>
            </a:r>
            <a:r>
              <a:rPr lang="en-US" sz="2200" dirty="0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 </a:t>
            </a:r>
            <a:r>
              <a:rPr lang="en-US" sz="2200" dirty="0" err="1" smtClean="0">
                <a:solidFill>
                  <a:srgbClr val="000000"/>
                </a:solidFill>
                <a:latin typeface="Arial" charset="0"/>
                <a:cs typeface="Arial Unicode MS" pitchFamily="32" charset="0"/>
              </a:rPr>
              <a:t>Funcionalidades</a:t>
            </a:r>
            <a:endParaRPr lang="en-US" sz="2200" dirty="0">
              <a:solidFill>
                <a:srgbClr val="000000"/>
              </a:solidFill>
              <a:latin typeface="Arial" charset="0"/>
              <a:cs typeface="Arial Unicode MS" pitchFamily="32" charset="0"/>
            </a:endParaRPr>
          </a:p>
          <a:p>
            <a:pPr marL="328613" indent="-328613">
              <a:lnSpc>
                <a:spcPct val="109000"/>
              </a:lnSpc>
              <a:buClrTx/>
              <a:buFontTx/>
              <a:buNone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endParaRPr lang="en-US" sz="2200" dirty="0">
              <a:solidFill>
                <a:srgbClr val="000000"/>
              </a:solidFill>
              <a:latin typeface="Arial" charset="0"/>
              <a:cs typeface="Arial Unicode MS" pitchFamily="3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Alertas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via SMS/</a:t>
            </a: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EMail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AutoShape 4" descr="data:image/jpeg;base64,/9j/4AAQSkZJRgABAQAAAQABAAD/2wCEAAkGBxISEBAUEhIVFBAUEBAQFBQPFBAUFhUUFRQWFxcVFBQYHCggGBolHBUUITEhJSkrLy4uFx8zODMsNygtLisBCgoKDgwOFBAQFCwlHBw3NywsLCwsNywsLCwsLCwsLDcsLCw3LCssLDcrKywrLCwsLCwsLDcsNywsLCwsLCwsLP/AABEIAM0A9gMBIgACEQEDEQH/xAAcAAEAAQUBAQAAAAAAAAAAAAAABgECAwUHBAj/xAA/EAACAQIDBQQIBAQEBwAAAAAAAQIDEQQFIQYSMUFRE2FxgQciMlJikaHBI0LR8BRy4fFDU4OxM2NzgpKyw//EABYBAQEBAAAAAAAAAAAAAAAAAAABAv/EABcRAQEBAQAAAAAAAAAAAAAAAAARATH/2gAMAwEAAhEDEQA/AO4gAAAAAAAAAAAAAAAAAAAAAAAAAAAAAAAAAAAAAAAAAAAAAAAAAAAAAAAAAAAAAAAAAAAAABS4FQWdor2ut7ja6v8AIuuBUAAAAAAAAAAAAAAAAAAAAAAAAAAAAAAAAAAAaLPdrMLhU+0qJz9yGsvPocz2i9JOJrXjQtRp8NPba/mCV1LO9o8NhVetVSfKEdZP/tRzfaD0nVql44aPZR4bz1m/sjn1XEOUm5ybk+O87t+fMscwPfLM62/2jqz7S997ee9fxJTk3pLxVKyqWrU17+k7fzr73ILcXBH0Ds9tnhcXZRnuVX/h1bJ3+F8JEjufLsajXAmuy/pGxGH3YVr1qPD1n68V8Mufg/oB24GsyPPaGLp79CakvzReko90o8jZXCqgAAAAAAAAAAAAAAAAAAAAABRsCoI1n+22Fwqac+0qe5Taeve+COZbQ7fYrE3jF9lSf5aeja75cQldQz/bLC4VNSnv1Pcp2b83wRzTaH0h4nEXjTfY03yh7TXfIh0531b17yxzAuqzbd5Nt9+rLHMvoYedSSjCEpyaulCLk7dbLkUxGGnCThOEozjZuMk01dXV1y0Awss1XDXuf2f6l1wBSMr/AKFS2Ufn1Rbv20fk+T/RgZLgtKOVgPdluZ1cPUjUozcJrg4v6Pqu47DsV6QqWK3aVe1LEuyXKFR/D7su75dDhrm2KaalG13Nv1VFNyb+FLVsD6sTKkC9H2f4mUYUcYlv6KnLe3qlulVLS/R3v1J4gZqoACgAAAAAAAAAAAFtSaim20kuLbsl5gXFJSSV3ourIZtF6RcLh7xp/jVVpaPsp97OZ5/tpisXdSnuU/cp6Lz6hHVdoNvMLhk1GXa1PdptWv3yOZ5/t1i8Tdb3Z0/cp6fN8WRRyDkKMkpdeJY5ljZa2BkppNpOSim9ZS3rLvdk39DbzyVU6lJ1Ki/h5v24q8rKN23Su5bqej5pJ3toaNs2OV5zOjaL/Eo6qVOdmnF30V+Cu724AdBWf4WMoyVSld0+y9SUbaNOC6xj60uKVjY4WUVF9m4xcm5SqTteUnxe5e/he1rLRogM8tpVmq2G3ZbslUqUZ7sFZO9nxjFy3ZvdukorTgzfy2zw1N7u7XVrpxSSlTa/K4yluPxXy5sNLtjlNKnFTpqtOo5uVWpOE9y0ubluqKe9ayXXwImb3aXaOeJe7GdTsFZ7tVUk3Jc3uJadzbNDcCty2VuZRyKAY3UcePs9Xy8e7vL5tJXk7Lqz3ZblNbEf8OP4fB1anq011Sf5n3JPvsSXJsho4d6Wq1YpNVai9m99KVNtqNrP1nd62EK0eW5BWq2lL8Gk/wA1SL7SS+Clx85W8yWZZllKgvw42k1aU5PeqS8Z8l3Rsj0Ofz5t6t+YjO7SWrfJGuMpFshQ3sRF8oqU/pZfVo6AiM7J5a6UXKTTnJLhwS6X/fAkyJrWKgAigAAAAAAYcTiYU4uU5KMVzk7AZjHWrRhFynJRiuLk0l8zn20vpSoUrww0e1nw3npBfqcwz3ajFYtt1qjceUI6RXkEdY2i9JmGo3jQ/GqcLrSCfjzOY59tfisW32lRqHKEPVj/AFI7cqmBkuVTMdyoVfcXLbi4FblLlGylwK3KXKXKXCPRhMZOlK8JWel1o07O63ovR666lmIxEpycpycpPi5O/h5dxhuUAq5FDLhsPOrPcpwlUqPXdgru3V8orvdkSbLtl4QtLEy35f5VGTUV/wBSpxl4Rt4sQqPYDAVa8nGlByt7UuEIfzzei8OPRMk2X7OUadnWar1Pd1VGPlxqedl3G337RUYpRpx9mEEoxj4RRilUNRKz1Krdr8FoktEl0S5I81Op7T6yf0sv90zBWxFu98kuZtsk2Yr11HfvCn9X18Buka6M5TluwTlLu+5LtntlpXU6r16IkmTbPUqEUoxV+vM3cKaRnqxiwuHUUkj0ABQAAAAAMdWrGKbk0ori27I8OfZxSwlCdaq7QivOUnwiu9nAtsNusTjZNbzp0NbQg7XXxP8AfmB0zaj0o0KG9DD/AItRaXXsp+P9/A5Rnu0+Jxcm61RuPuRuory5+ZoIyL1IVGVMqmY0y5Mir0y5FiLkUXpi5QBF1wy24uAuUuCgUuC2c0lq7cvPoje5bsvWqJSrP+GpPVb6vWmvgpflXfO3gEaNatRSblJ2jGKcpSfSMVqySZdsnLSWKk6UePY03GVV/wA8tY013avwN/gcNSw6aw8Ny6tKpJ71Wf8ANU5L4Y2SLpSNRKuoKFOHZ0oRp0+cYXvLvnJ6zfeyyUzDUrGLDwqVpbtKLk+q4LxYIvq10jNluWV8S/w4tR5zlw8kSnIdh1dTrvelx3eSJzhMDGCSikkuhKsRnINjqdK0pLfn1l9iV0aCitEZUipFAAAAAAAAAwUYHJvTniZNYakn6tpVWurb3V/6y+Zx5HZ/S9QvVoPl2Tj8pSf3OT5nhd1XQ1GtqO2qLKOJT5lykePF4TjKOj5kVs4yMkWaOnjpR0kv34ntpY+PW3iUbJMuR5I4pdV80XvFJK7aS7wj0plbmueZxvZfN6IyRrp8wPU5hSMW8krt2XebHJ8nxGKu6MLUl7Vet6lOPm+L7kB5JzSV27LvNnlWQ18QlNJUcP8A51dNJr/lU+NR/TvJDl2R4XDtNL+KxC/xKytSg/gpc/GXyNhWqym96pJyffwS6JdDUSvPleX4fDO9GLnWWjxFdKU/9OPs014a956KlRttttt8W9W/G5gdXj4nnrYn+nUI9U6tjzOs5PdinKT5R1Zs8n2br4lptOnT6v2n+h0LItl6NBLdj63NviStRDck2MqVWpV3ux47i+7Og5Xk1OjFKEUl3GyhTSLyKtjGxcAAAAAAAAAAAAAoyoAhnpDyt1qCkl69NuS8HxX0Rx/H0Lr6H0Xi6CnFp8Gjj22WQujUk0vVd2EctxdBxfcYoyN5jqF7mirU3F9xFYa9FPwPJLBdG19Ue6c9C2DKPJHATSu3p3Wf9jzV6E1rxXU3NObXAyLBurKMacW5S03aalKTb91AR+nMkWzuS4jEy3aFFylznLSMF1k3ol4tEuyXYKjQtPGv1+Kw9Jp1P9WpwpruWptsFnka3a0aUFSw9GSh2dNbsXJ63dtZeLer6FiV5cu2XwuHalWf8ZiVwir9hB//AE+iZssZjZTspvSKW7ThaMIrgkorh5FsqiX9Dy1K3l4FZZo1n0tw0XBGKrX6v9DHhqdStLdpRcn3cF5k0yDYTVTrvefHd5Im61EWy7La+JlanFqPOUlp5E92f2Kp0rSn68+svsSnB5fCmkoxSS6HsSIrFRw6itEZgAAAAAAAAAAAAAAAAAAAAGqzzKo16bi1ryfRm1KNAfP+02SyoTkmtE/213ESxlA+jNqMhjiKb09dJ2f2Zw/P8qlRnJNWSdvBgQupCz7iljY1aNymXZW61VQ13F607aaco35X69EyDc7K7MLE0+2qVFCgm05NStdco86kvhj5uPOZYWVLDxcMJDs01aVWVnWqeMl7C+GPzPHD1YxjyhFRilpGMfdhHkv2zFUxCN4zr0OZochwVShLESqSi3VmpJRvole1/Kx75Yj59FxNxkuy9fENOScKffxY3SNSqkpy3YJyk+UfuSXI9iatVqVb1Y+6vuTnItlqNBLdir9XxJBTpJcDLUavKcipUYpRikbaMUi4AAAAAAAAAAAAAAAAAAAAAAAAAAABSSuRDbHZmNeDlFLfS/8AJdGTAtnG4HzLm2VSpSas7XtrxT6M9+zlJRpznzlNpeEVb/feOu7UbKxr3lFJT59JLoyHU9kKzlGCShBdOXN2+oEdr1eS49Fx+Rs8p2YxGIs7bkOsuPkjoOR7H0aST3d6fWWrJRQwyitEKIpkOxVGjZtb0ustSV0cNGK0RnAAAAAAAAAAAAAAAAAAAAAAAAAAAAAAAAAAAALFnZR6F4AokVAAAAAAAAAAAAAAAAAAAAAAAAAAAAAAAAAAAAAAAAAAAAAAAAAAAAAAAAAAAAAAAAAAAAAAAAA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8" descr="https://encrypted-tbn3.gstatic.com/images?q=tbn:ANd9GcSpFB1yVbmIIvxI3spajqBZ0UHaCRLE6x_1UUg9MsUFxsB7-wqZTw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29207"/>
            <a:ext cx="5333305" cy="5796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https://encrypted-tbn3.gstatic.com/images?q=tbn:ANd9GcRxbeJldSj0W4lLzMbt7Dm4uLhIl4js9YO5ZKDBMRf-yBSm8hh6N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4149080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46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5040313" y="1539875"/>
            <a:ext cx="3097212" cy="771623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4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Obrigado</a:t>
            </a:r>
            <a:endParaRPr lang="en-US" sz="4400" b="1" dirty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338" y="720725"/>
            <a:ext cx="4103687" cy="575945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9950" y="3384550"/>
            <a:ext cx="4103688" cy="3095625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4355976" y="2627620"/>
            <a:ext cx="4762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Visite</a:t>
            </a:r>
            <a:r>
              <a:rPr lang="en-GB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o </a:t>
            </a:r>
            <a:r>
              <a:rPr lang="en-GB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nosso</a:t>
            </a:r>
            <a:r>
              <a:rPr lang="en-GB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site : www.visus.pt/draytek</a:t>
            </a:r>
            <a:endParaRPr lang="en-GB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2339975" y="2708275"/>
            <a:ext cx="4248150" cy="576263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400" b="1" dirty="0" err="1" smtClean="0">
                <a:solidFill>
                  <a:srgbClr val="C50B0B"/>
                </a:solidFill>
                <a:latin typeface="Arial" charset="0"/>
              </a:rPr>
              <a:t>Os</a:t>
            </a:r>
            <a:r>
              <a:rPr lang="en-GB" sz="4400" b="1" dirty="0" smtClean="0">
                <a:solidFill>
                  <a:srgbClr val="C50B0B"/>
                </a:solidFill>
                <a:latin typeface="Arial" charset="0"/>
              </a:rPr>
              <a:t> </a:t>
            </a:r>
            <a:r>
              <a:rPr lang="en-GB" sz="4400" b="1" dirty="0" err="1" smtClean="0">
                <a:solidFill>
                  <a:srgbClr val="C50B0B"/>
                </a:solidFill>
                <a:latin typeface="Arial" charset="0"/>
              </a:rPr>
              <a:t>Novos</a:t>
            </a:r>
            <a:r>
              <a:rPr lang="en-GB" sz="4400" b="1" dirty="0" smtClean="0">
                <a:solidFill>
                  <a:srgbClr val="C50B0B"/>
                </a:solidFill>
                <a:latin typeface="Arial" charset="0"/>
              </a:rPr>
              <a:t> </a:t>
            </a:r>
            <a:r>
              <a:rPr lang="en-GB" sz="4400" b="1" dirty="0" err="1" smtClean="0">
                <a:solidFill>
                  <a:srgbClr val="C50B0B"/>
                </a:solidFill>
                <a:latin typeface="Arial" charset="0"/>
              </a:rPr>
              <a:t>Produtos</a:t>
            </a:r>
            <a:endParaRPr lang="en-GB" sz="4400" b="1" dirty="0">
              <a:solidFill>
                <a:srgbClr val="C50B0B"/>
              </a:solidFill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91517"/>
            <a:ext cx="4397634" cy="342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Tabela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</a:t>
            </a: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Comparativa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(2830 </a:t>
            </a: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vs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2860)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" name="Rectangle 1"/>
          <p:cNvSpPr/>
          <p:nvPr/>
        </p:nvSpPr>
        <p:spPr>
          <a:xfrm>
            <a:off x="6228184" y="6623774"/>
            <a:ext cx="367240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1" inden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100" i="1" dirty="0" smtClean="0">
                <a:solidFill>
                  <a:srgbClr val="000000"/>
                </a:solidFill>
                <a:latin typeface="Arial" charset="0"/>
              </a:rPr>
              <a:t>Vigor2860 : Chipset ADSL &gt; LANTIQ</a:t>
            </a:r>
            <a:endParaRPr lang="en-US" sz="1100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99334" y="1877923"/>
            <a:ext cx="52012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modem ADSL2/2+ </a:t>
            </a:r>
            <a:r>
              <a:rPr lang="en-US" sz="1600" dirty="0" err="1" smtClean="0">
                <a:solidFill>
                  <a:srgbClr val="000000"/>
                </a:solidFill>
                <a:latin typeface="Arial" charset="0"/>
              </a:rPr>
              <a:t>incorporado</a:t>
            </a:r>
            <a:endParaRPr lang="en-US" sz="1600" dirty="0">
              <a:solidFill>
                <a:srgbClr val="000000"/>
              </a:solidFill>
              <a:latin typeface="Arial" charset="0"/>
            </a:endParaRP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32 </a:t>
            </a:r>
            <a:r>
              <a:rPr lang="en-US" sz="1600" dirty="0" err="1" smtClean="0">
                <a:solidFill>
                  <a:srgbClr val="000000"/>
                </a:solidFill>
                <a:latin typeface="Arial" charset="0"/>
              </a:rPr>
              <a:t>túneis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 VPN (</a:t>
            </a:r>
            <a:r>
              <a:rPr lang="en-US" sz="1600" dirty="0" err="1" smtClean="0">
                <a:solidFill>
                  <a:srgbClr val="000000"/>
                </a:solidFill>
                <a:latin typeface="Arial" charset="0"/>
              </a:rPr>
              <a:t>IPSec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/PPTP/L2TP/SSL/</a:t>
            </a:r>
            <a:r>
              <a:rPr lang="en-US" sz="1600" dirty="0" err="1" smtClean="0">
                <a:solidFill>
                  <a:srgbClr val="000000"/>
                </a:solidFill>
                <a:latin typeface="Arial" charset="0"/>
              </a:rPr>
              <a:t>OpenVPN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</a:rPr>
              <a:t>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111327"/>
            <a:ext cx="777240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4275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1" y="836712"/>
            <a:ext cx="3983443" cy="334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Tabela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</a:t>
            </a: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Comparativa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(2920 </a:t>
            </a:r>
            <a:r>
              <a:rPr lang="en-GB" sz="2400" b="1" dirty="0" err="1" smtClean="0">
                <a:solidFill>
                  <a:srgbClr val="C50B0B"/>
                </a:solidFill>
                <a:latin typeface="Arial" charset="0"/>
              </a:rPr>
              <a:t>vs</a:t>
            </a: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 2925)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968452"/>
            <a:ext cx="75438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3870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758" y="2528890"/>
            <a:ext cx="3910241" cy="1734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1673"/>
            <a:ext cx="5126255" cy="396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88913"/>
            <a:ext cx="6572250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 b="1" dirty="0" smtClean="0">
                <a:solidFill>
                  <a:srgbClr val="C50B0B"/>
                </a:solidFill>
                <a:latin typeface="Arial" charset="0"/>
              </a:rPr>
              <a:t>Vigor2960</a:t>
            </a:r>
            <a:endParaRPr lang="en-GB" sz="2400" b="1" dirty="0">
              <a:solidFill>
                <a:srgbClr val="C50B0B"/>
              </a:solidFill>
              <a:latin typeface="Arial" charset="0"/>
            </a:endParaRPr>
          </a:p>
        </p:txBody>
      </p:sp>
      <p:sp>
        <p:nvSpPr>
          <p:cNvPr id="9220" name="Freeform 4"/>
          <p:cNvSpPr>
            <a:spLocks noChangeArrowheads="1"/>
          </p:cNvSpPr>
          <p:nvPr/>
        </p:nvSpPr>
        <p:spPr bwMode="auto">
          <a:xfrm>
            <a:off x="323850" y="1412875"/>
            <a:ext cx="7127875" cy="5111750"/>
          </a:xfrm>
          <a:custGeom>
            <a:avLst/>
            <a:gdLst>
              <a:gd name="G0" fmla="+- 21600 0 0"/>
              <a:gd name="G1" fmla="+- 1 0 0"/>
              <a:gd name="G2" fmla="+- 2 0 0"/>
              <a:gd name="G3" fmla="*/ 1 28179 49664"/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0 w 21600"/>
              <a:gd name="T9" fmla="*/ 0 h 21600"/>
              <a:gd name="T10" fmla="*/ 21600 w 21600"/>
              <a:gd name="T11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446" y="4460701"/>
            <a:ext cx="611505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433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50825" y="115888"/>
            <a:ext cx="9721850" cy="86360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en-GB" sz="2400" b="1">
                <a:solidFill>
                  <a:srgbClr val="C50B0B"/>
                </a:solidFill>
                <a:latin typeface="Arial" charset="0"/>
              </a:rPr>
              <a:t>VigorAP900 (Giga Ethernet AP)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82588" y="917575"/>
            <a:ext cx="6572250" cy="576263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01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468313" y="1495425"/>
            <a:ext cx="6083300" cy="3787833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Principais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Caracteristicas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: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Concurrent Dual Band (600Mbps) </a:t>
            </a:r>
            <a:endParaRPr lang="en-US" sz="2000" dirty="0" smtClean="0">
              <a:solidFill>
                <a:srgbClr val="000000"/>
              </a:solidFill>
              <a:latin typeface="Arial" charset="0"/>
            </a:endParaRP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Roaming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Gestão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Centralizada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de AP’s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TR069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>
              <a:buFont typeface="Times New Roman" pitchFamily="16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Interfaces HW :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5 x Giga Ethernet LAN (1 </a:t>
            </a:r>
            <a:r>
              <a:rPr lang="en-US" sz="2000" dirty="0" err="1">
                <a:solidFill>
                  <a:srgbClr val="000000"/>
                </a:solidFill>
                <a:latin typeface="Arial" charset="0"/>
              </a:rPr>
              <a:t>PoE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</a:t>
            </a: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1 x USB 2.0 </a:t>
            </a: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2 x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Antenas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Destacáveis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Botao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de Reset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Botão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 Wireless on/off e WPS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8375" y="1216025"/>
            <a:ext cx="2160588" cy="3895725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50825" y="227013"/>
            <a:ext cx="5334000" cy="609600"/>
          </a:xfrm>
          <a:prstGeom prst="rect">
            <a:avLst/>
          </a:prstGeom>
          <a:solidFill>
            <a:srgbClr val="C0C0C0"/>
          </a:solidFill>
          <a:ln w="36000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23850" y="-17463"/>
            <a:ext cx="8513763" cy="1143001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lnSpc>
                <a:spcPct val="118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400" b="1">
                <a:solidFill>
                  <a:srgbClr val="C50B0B"/>
                </a:solidFill>
                <a:latin typeface="Arial" charset="0"/>
              </a:rPr>
              <a:t>VigorSwitch P1090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230188" y="765175"/>
            <a:ext cx="6572250" cy="576263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lnSpc>
                <a:spcPct val="101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000">
                <a:solidFill>
                  <a:srgbClr val="000000"/>
                </a:solidFill>
                <a:latin typeface="Arial" charset="0"/>
              </a:rPr>
              <a:t>Status: MP → 2013 Q4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5976938" cy="2838450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Main Feature:</a:t>
            </a: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Port 1~ 4 support 802.3at </a:t>
            </a:r>
            <a:r>
              <a:rPr lang="en-US" sz="2000" dirty="0" err="1">
                <a:solidFill>
                  <a:srgbClr val="000000"/>
                </a:solidFill>
                <a:latin typeface="Arial" charset="0"/>
              </a:rPr>
              <a:t>PoE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Plus (Up to 30 Watt power) </a:t>
            </a: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Support Loop Detection </a:t>
            </a: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Certification Ready for FCC Class B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HW Interface:</a:t>
            </a: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8 x Giga Port with </a:t>
            </a:r>
            <a:r>
              <a:rPr lang="en-US" sz="2000" dirty="0" err="1">
                <a:solidFill>
                  <a:srgbClr val="000000"/>
                </a:solidFill>
                <a:latin typeface="Arial" charset="0"/>
              </a:rPr>
              <a:t>PoE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marL="728663" lvl="1" indent="-271463">
              <a:buFont typeface="Wingdings" charset="2"/>
              <a:buChar char="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Power on/off Button </a:t>
            </a: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6950" y="2592388"/>
            <a:ext cx="4048125" cy="1728787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/>
          <p:cNvSpPr txBox="1">
            <a:spLocks noChangeArrowheads="1"/>
          </p:cNvSpPr>
          <p:nvPr/>
        </p:nvSpPr>
        <p:spPr bwMode="auto">
          <a:xfrm>
            <a:off x="1116013" y="2636838"/>
            <a:ext cx="6696075" cy="576262"/>
          </a:xfrm>
          <a:prstGeom prst="rect">
            <a:avLst/>
          </a:prstGeom>
          <a:noFill/>
          <a:ln w="36000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400" b="1" dirty="0" err="1" smtClean="0">
                <a:solidFill>
                  <a:srgbClr val="C50B0B"/>
                </a:solidFill>
                <a:latin typeface="Arial" charset="0"/>
              </a:rPr>
              <a:t>Novas</a:t>
            </a:r>
            <a:r>
              <a:rPr lang="en-GB" sz="4400" b="1" dirty="0" smtClean="0">
                <a:solidFill>
                  <a:srgbClr val="C50B0B"/>
                </a:solidFill>
                <a:latin typeface="Arial" charset="0"/>
              </a:rPr>
              <a:t> </a:t>
            </a:r>
            <a:r>
              <a:rPr lang="en-GB" sz="4400" b="1" dirty="0" err="1" smtClean="0">
                <a:solidFill>
                  <a:srgbClr val="C50B0B"/>
                </a:solidFill>
                <a:latin typeface="Arial" charset="0"/>
              </a:rPr>
              <a:t>Funcionalidades</a:t>
            </a:r>
            <a:endParaRPr lang="en-GB" sz="4400" b="1" dirty="0">
              <a:solidFill>
                <a:srgbClr val="C50B0B"/>
              </a:solidFill>
              <a:latin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細明體"/>
        <a:cs typeface=""/>
      </a:majorFont>
      <a:minorFont>
        <a:latin typeface="Verdana"/>
        <a:ea typeface="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auer" charset="0"/>
            <a:ea typeface="細明體" pitchFamily="49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auer" charset="0"/>
            <a:ea typeface="細明體" pitchFamily="49" charset="-12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 佈景主題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auer" charset="0"/>
            <a:ea typeface="細明體" pitchFamily="49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Bauer" charset="0"/>
            <a:ea typeface="細明體" pitchFamily="49" charset="-12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9471</TotalTime>
  <Words>310</Words>
  <Application>Microsoft Office PowerPoint</Application>
  <PresentationFormat>On-screen Show (4:3)</PresentationFormat>
  <Paragraphs>118</Paragraphs>
  <Slides>21</Slides>
  <Notes>21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佈景主題</vt:lpstr>
      <vt:lpstr>Office 佈景主題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rjorge</cp:lastModifiedBy>
  <cp:revision>1203</cp:revision>
  <cp:lastPrinted>2009-09-09T08:39:00Z</cp:lastPrinted>
  <dcterms:created xsi:type="dcterms:W3CDTF">2009-04-22T19:24:48Z</dcterms:created>
  <dcterms:modified xsi:type="dcterms:W3CDTF">2013-10-14T09:42:19Z</dcterms:modified>
</cp:coreProperties>
</file>